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2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7" r:id="rId9"/>
    <p:sldId id="269" r:id="rId10"/>
    <p:sldId id="271" r:id="rId11"/>
    <p:sldId id="272" r:id="rId12"/>
    <p:sldId id="270" r:id="rId13"/>
    <p:sldId id="274" r:id="rId14"/>
    <p:sldId id="275" r:id="rId15"/>
    <p:sldId id="273" r:id="rId1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EE61B63-08F3-4954-B97F-65E75C6C6AF1}">
          <p14:sldIdLst>
            <p14:sldId id="257"/>
            <p14:sldId id="258"/>
            <p14:sldId id="259"/>
            <p14:sldId id="260"/>
            <p14:sldId id="262"/>
            <p14:sldId id="263"/>
            <p14:sldId id="264"/>
            <p14:sldId id="267"/>
            <p14:sldId id="269"/>
            <p14:sldId id="271"/>
            <p14:sldId id="272"/>
            <p14:sldId id="270"/>
            <p14:sldId id="274"/>
            <p14:sldId id="275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BFD062-ABFB-3B21-8D43-8A563EBF53A7}" v="148" dt="2021-08-09T02:21:25.147"/>
    <p1510:client id="{3AEC6E32-D8F9-2EBE-71B9-2C7E2AB9C3AB}" v="224" dt="2021-08-09T04:33:30.129"/>
    <p1510:client id="{43C371E1-3AD0-2AB3-B835-BBF468CA82A2}" v="25" dt="2021-08-11T15:08:25.357"/>
    <p1510:client id="{49C4AA18-5D06-EF8D-0508-BBB4C7B6A660}" v="1479" dt="2021-08-11T07:57:13.890"/>
    <p1510:client id="{59886AAB-9482-128C-FF98-7C2AF8E7DD49}" v="594" dt="2021-07-20T02:49:07.789"/>
    <p1510:client id="{8500FDC3-0589-5EA7-E966-71988A7EDBE4}" v="854" dt="2021-07-19T14:51:07.905"/>
    <p1510:client id="{9BBE0D22-7309-9CE6-C75B-A237C49F0D97}" v="15" dt="2021-08-12T04:26:28.639"/>
    <p1510:client id="{A1B235F3-1237-3B52-E88B-48B75D473862}" v="40" dt="2021-08-09T04:44:56.491"/>
    <p1510:client id="{AD48ED57-E839-5A9F-8D35-D5BC4B7320A7}" v="921" dt="2021-08-11T14:09:41.159"/>
    <p1510:client id="{B5A26841-9675-BF47-7677-67E6A59BE3A6}" v="287" dt="2021-08-09T05:17:54.782"/>
    <p1510:client id="{CE96FDB4-16D9-EE6A-7F60-2F718285C856}" v="31" dt="2021-08-11T15:13:32.183"/>
    <p1510:client id="{EB7315FB-4C39-765A-1FCA-09D157301820}" v="218" dt="2021-08-09T05:49:39.408"/>
    <p1510:client id="{EE86B28E-825D-3722-93F7-F9C7F9AE1153}" v="286" dt="2021-07-19T12:43:26.5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C927AE6-2A5D-4C39-9588-234E09501D03}" type="datetime1">
              <a:rPr lang="ko-KR" altLang="en-US" smtClean="0"/>
              <a:t>2021-08-11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302544-5C74-4BBF-8408-76E41A6E1CD7}" type="datetime1">
              <a:rPr lang="ko-KR" altLang="en-US" smtClean="0"/>
              <a:t>2021-08-11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AC841CE8-DF92-4972-9ACB-22A23E1B5EED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CEE6806-6978-4B81-88C4-87BF71A0EE72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A8D83280-E2D2-42C9-8213-168DF7B25F5C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47C619D3-CBD3-454E-AB26-FD20FB3EBB33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BD60961-1C81-4CE6-A612-F2FA87644181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E0BAE0C-BD12-4DC2-A1FA-C2F93E0D7DC4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08698FE-B212-47EF-96DE-664D84877D34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F0BAD20-6433-4BA2-904C-9296888DE88B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FCC994EA-4868-43B5-A272-84DDB3E3F8A0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8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6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C4EAE638-8ED2-4704-884C-E6CE5FE33F81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C3AC2B6-9BA1-4426-9E62-0CFAFC328955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0E86F6C-F696-47C2-91E3-88CE27F4D56A}" type="datetime1">
              <a:rPr lang="ko-KR" altLang="en-US" smtClean="0"/>
              <a:t>2021-08-11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hdr="0" dt="0"/>
  <p:txStyles>
    <p:titleStyle>
      <a:lvl1pPr algn="l" defTabSz="457200" rtl="0" eaLnBrk="1" latinLnBrk="1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85817" y="4546435"/>
            <a:ext cx="1768931" cy="1010415"/>
          </a:xfrm>
        </p:spPr>
        <p:txBody>
          <a:bodyPr rtlCol="0" anchor="t">
            <a:normAutofit/>
          </a:bodyPr>
          <a:lstStyle/>
          <a:p>
            <a:pPr algn="r"/>
            <a:r>
              <a:rPr lang="en-US" altLang="ko" sz="1800">
                <a:latin typeface="Malgun Gothic"/>
                <a:ea typeface="Malgun Gothic"/>
              </a:rPr>
              <a:t>2021. 08. 12.</a:t>
            </a:r>
          </a:p>
          <a:p>
            <a:pPr algn="r"/>
            <a:r>
              <a:rPr lang="en-US" altLang="ko-KR" sz="1800" dirty="0">
                <a:latin typeface="Malgun Gothic"/>
                <a:ea typeface="Malgun Gothic"/>
              </a:rPr>
              <a:t>BCML</a:t>
            </a:r>
          </a:p>
          <a:p>
            <a:pPr algn="r" rtl="0"/>
            <a:endParaRPr lang="ko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A12D71-CF1E-4390-BEEA-9112730DE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72101" y="6421481"/>
            <a:ext cx="3081639" cy="379850"/>
          </a:xfrm>
        </p:spPr>
        <p:txBody>
          <a:bodyPr/>
          <a:lstStyle/>
          <a:p>
            <a:r>
              <a:rPr lang="en-US" dirty="0"/>
              <a:t>Bio Computing &amp; Machine Learning Lab (BCML)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985F02-BB99-44C0-A5A2-D55D960A3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00" y="6423914"/>
            <a:ext cx="33880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692DE0-35FA-4473-B388-F0E15A64F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77" y="6498472"/>
            <a:ext cx="3081639" cy="201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60174-2283-40AA-B29A-F9BFFCA8A796}"/>
              </a:ext>
            </a:extLst>
          </p:cNvPr>
          <p:cNvSpPr txBox="1"/>
          <p:nvPr/>
        </p:nvSpPr>
        <p:spPr>
          <a:xfrm>
            <a:off x="720321" y="2311565"/>
            <a:ext cx="1001485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>
                <a:ea typeface="휴먼매직체"/>
              </a:rPr>
              <a:t>Attention algorithms</a:t>
            </a:r>
            <a:br>
              <a:rPr lang="en-US" altLang="ko-KR" sz="3600" dirty="0"/>
            </a:br>
            <a:endParaRPr lang="en-US" altLang="ko-KR" sz="3600">
              <a:solidFill>
                <a:srgbClr val="000000"/>
              </a:solidFill>
              <a:ea typeface="휴먼매직체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02EAE6-DE69-417A-819E-91D435302314}"/>
              </a:ext>
            </a:extLst>
          </p:cNvPr>
          <p:cNvSpPr txBox="1"/>
          <p:nvPr/>
        </p:nvSpPr>
        <p:spPr>
          <a:xfrm>
            <a:off x="4724400" y="32003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dirty="0">
              <a:ea typeface="휴먼매직체"/>
            </a:endParaRP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E5055-9A1C-41B8-A24A-5FEB1161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ko-KR" altLang="en-US" cap="none" dirty="0">
                <a:latin typeface="Malgun Gothic"/>
                <a:ea typeface="Malgun Gothic"/>
              </a:rPr>
            </a:br>
            <a:br>
              <a:rPr lang="ko-KR" altLang="en-US" cap="none" dirty="0">
                <a:latin typeface="Malgun Gothic"/>
                <a:ea typeface="Malgun Gothic"/>
              </a:rPr>
            </a:br>
            <a:r>
              <a:rPr lang="en-US" altLang="ko-KR" sz="2000" cap="none">
                <a:latin typeface="Malgun Gothic"/>
                <a:ea typeface="Malgun Gothic"/>
              </a:rPr>
              <a:t>Rather than using fixed context vector,</a:t>
            </a:r>
            <a:br>
              <a:rPr lang="en-US" altLang="ko-KR" sz="2000" cap="none" dirty="0">
                <a:latin typeface="Malgun Gothic"/>
                <a:ea typeface="Malgun Gothic"/>
              </a:rPr>
            </a:br>
            <a:r>
              <a:rPr lang="en-US" altLang="ko-KR" sz="2000" cap="none">
                <a:latin typeface="Malgun Gothic"/>
                <a:ea typeface="Malgun Gothic"/>
              </a:rPr>
              <a:t>we can use encoder's each state with</a:t>
            </a:r>
            <a:br>
              <a:rPr lang="en-US" altLang="ko-KR" sz="2000" cap="none" dirty="0">
                <a:latin typeface="Malgun Gothic"/>
                <a:ea typeface="Malgun Gothic"/>
              </a:rPr>
            </a:br>
            <a:r>
              <a:rPr lang="en-US" altLang="ko-KR" sz="2000" cap="none">
                <a:latin typeface="Malgun Gothic"/>
                <a:ea typeface="Malgun Gothic"/>
              </a:rPr>
              <a:t>current state to generate dynamic context vector</a:t>
            </a:r>
            <a:endParaRPr lang="en-US" altLang="ko-KR" sz="2000" cap="none" dirty="0">
              <a:latin typeface="Malgun Gothic"/>
              <a:ea typeface="Malgun Gothic"/>
            </a:endParaRPr>
          </a:p>
          <a:p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889DF90-89CF-4F77-BC64-6E7BC3638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1512818"/>
              </p:ext>
            </p:extLst>
          </p:nvPr>
        </p:nvGraphicFramePr>
        <p:xfrm>
          <a:off x="581025" y="4170363"/>
          <a:ext cx="428007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439">
                  <a:extLst>
                    <a:ext uri="{9D8B030D-6E8A-4147-A177-3AD203B41FA5}">
                      <a16:colId xmlns:a16="http://schemas.microsoft.com/office/drawing/2014/main" val="992828861"/>
                    </a:ext>
                  </a:extLst>
                </a:gridCol>
                <a:gridCol w="611439">
                  <a:extLst>
                    <a:ext uri="{9D8B030D-6E8A-4147-A177-3AD203B41FA5}">
                      <a16:colId xmlns:a16="http://schemas.microsoft.com/office/drawing/2014/main" val="4183896570"/>
                    </a:ext>
                  </a:extLst>
                </a:gridCol>
                <a:gridCol w="611439">
                  <a:extLst>
                    <a:ext uri="{9D8B030D-6E8A-4147-A177-3AD203B41FA5}">
                      <a16:colId xmlns:a16="http://schemas.microsoft.com/office/drawing/2014/main" val="970485024"/>
                    </a:ext>
                  </a:extLst>
                </a:gridCol>
                <a:gridCol w="611439">
                  <a:extLst>
                    <a:ext uri="{9D8B030D-6E8A-4147-A177-3AD203B41FA5}">
                      <a16:colId xmlns:a16="http://schemas.microsoft.com/office/drawing/2014/main" val="2989911350"/>
                    </a:ext>
                  </a:extLst>
                </a:gridCol>
                <a:gridCol w="611439">
                  <a:extLst>
                    <a:ext uri="{9D8B030D-6E8A-4147-A177-3AD203B41FA5}">
                      <a16:colId xmlns:a16="http://schemas.microsoft.com/office/drawing/2014/main" val="3585774434"/>
                    </a:ext>
                  </a:extLst>
                </a:gridCol>
                <a:gridCol w="611439">
                  <a:extLst>
                    <a:ext uri="{9D8B030D-6E8A-4147-A177-3AD203B41FA5}">
                      <a16:colId xmlns:a16="http://schemas.microsoft.com/office/drawing/2014/main" val="4291124319"/>
                    </a:ext>
                  </a:extLst>
                </a:gridCol>
                <a:gridCol w="611439">
                  <a:extLst>
                    <a:ext uri="{9D8B030D-6E8A-4147-A177-3AD203B41FA5}">
                      <a16:colId xmlns:a16="http://schemas.microsoft.com/office/drawing/2014/main" val="962825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740038"/>
                  </a:ext>
                </a:extLst>
              </a:tr>
            </a:tbl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EE7EAB-73E8-4D58-9081-17DC1D86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5B6449-1503-4D4D-8091-2C445EF2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950402B-54D9-4EC6-AF82-FC973140DF2D}"/>
              </a:ext>
            </a:extLst>
          </p:cNvPr>
          <p:cNvCxnSpPr/>
          <p:nvPr/>
        </p:nvCxnSpPr>
        <p:spPr>
          <a:xfrm flipV="1">
            <a:off x="4835980" y="2452007"/>
            <a:ext cx="2188027" cy="191588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0EBEBD4-EABF-42BE-A9B8-1452E0CE498E}"/>
              </a:ext>
            </a:extLst>
          </p:cNvPr>
          <p:cNvCxnSpPr/>
          <p:nvPr/>
        </p:nvCxnSpPr>
        <p:spPr>
          <a:xfrm>
            <a:off x="6436180" y="4302578"/>
            <a:ext cx="62048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E33E7EAA-C443-489D-B130-BB5F2D76B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061976"/>
              </p:ext>
            </p:extLst>
          </p:nvPr>
        </p:nvGraphicFramePr>
        <p:xfrm>
          <a:off x="7095309" y="4118719"/>
          <a:ext cx="42904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079">
                  <a:extLst>
                    <a:ext uri="{9D8B030D-6E8A-4147-A177-3AD203B41FA5}">
                      <a16:colId xmlns:a16="http://schemas.microsoft.com/office/drawing/2014/main" val="3982514594"/>
                    </a:ext>
                  </a:extLst>
                </a:gridCol>
                <a:gridCol w="715079">
                  <a:extLst>
                    <a:ext uri="{9D8B030D-6E8A-4147-A177-3AD203B41FA5}">
                      <a16:colId xmlns:a16="http://schemas.microsoft.com/office/drawing/2014/main" val="1040620155"/>
                    </a:ext>
                  </a:extLst>
                </a:gridCol>
                <a:gridCol w="715079">
                  <a:extLst>
                    <a:ext uri="{9D8B030D-6E8A-4147-A177-3AD203B41FA5}">
                      <a16:colId xmlns:a16="http://schemas.microsoft.com/office/drawing/2014/main" val="3543222386"/>
                    </a:ext>
                  </a:extLst>
                </a:gridCol>
                <a:gridCol w="715079">
                  <a:extLst>
                    <a:ext uri="{9D8B030D-6E8A-4147-A177-3AD203B41FA5}">
                      <a16:colId xmlns:a16="http://schemas.microsoft.com/office/drawing/2014/main" val="252788160"/>
                    </a:ext>
                  </a:extLst>
                </a:gridCol>
                <a:gridCol w="715079">
                  <a:extLst>
                    <a:ext uri="{9D8B030D-6E8A-4147-A177-3AD203B41FA5}">
                      <a16:colId xmlns:a16="http://schemas.microsoft.com/office/drawing/2014/main" val="1652683592"/>
                    </a:ext>
                  </a:extLst>
                </a:gridCol>
                <a:gridCol w="715079">
                  <a:extLst>
                    <a:ext uri="{9D8B030D-6E8A-4147-A177-3AD203B41FA5}">
                      <a16:colId xmlns:a16="http://schemas.microsoft.com/office/drawing/2014/main" val="16700293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...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74</a:t>
                      </a:r>
                      <a:endParaRPr lang="ko-KR" altLang="en-US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75</a:t>
                      </a:r>
                      <a:endParaRPr lang="ko-KR" altLang="en-US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042186"/>
                  </a:ext>
                </a:extLst>
              </a:tr>
            </a:tbl>
          </a:graphicData>
        </a:graphic>
      </p:graphicFrame>
      <p:sp>
        <p:nvSpPr>
          <p:cNvPr id="19" name="순서도: 다중 문서 18">
            <a:extLst>
              <a:ext uri="{FF2B5EF4-FFF2-40B4-BE49-F238E27FC236}">
                <a16:creationId xmlns:a16="http://schemas.microsoft.com/office/drawing/2014/main" id="{4AE668DC-CC18-40A7-8FB3-4D9D059209D8}"/>
              </a:ext>
            </a:extLst>
          </p:cNvPr>
          <p:cNvSpPr/>
          <p:nvPr/>
        </p:nvSpPr>
        <p:spPr>
          <a:xfrm>
            <a:off x="2038677" y="4823895"/>
            <a:ext cx="1055914" cy="762000"/>
          </a:xfrm>
          <a:prstGeom prst="flowChartMultidocumen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다중 문서 19">
            <a:extLst>
              <a:ext uri="{FF2B5EF4-FFF2-40B4-BE49-F238E27FC236}">
                <a16:creationId xmlns:a16="http://schemas.microsoft.com/office/drawing/2014/main" id="{8E6B2DCA-BCD2-4039-923D-70F530A701CD}"/>
              </a:ext>
            </a:extLst>
          </p:cNvPr>
          <p:cNvSpPr/>
          <p:nvPr/>
        </p:nvSpPr>
        <p:spPr>
          <a:xfrm>
            <a:off x="1820962" y="5041609"/>
            <a:ext cx="1055914" cy="762000"/>
          </a:xfrm>
          <a:prstGeom prst="flowChartMultidocumen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다중 문서 20">
            <a:extLst>
              <a:ext uri="{FF2B5EF4-FFF2-40B4-BE49-F238E27FC236}">
                <a16:creationId xmlns:a16="http://schemas.microsoft.com/office/drawing/2014/main" id="{B93B9435-1515-451B-8FC4-53350C9886FE}"/>
              </a:ext>
            </a:extLst>
          </p:cNvPr>
          <p:cNvSpPr/>
          <p:nvPr/>
        </p:nvSpPr>
        <p:spPr>
          <a:xfrm>
            <a:off x="8450361" y="4823894"/>
            <a:ext cx="1055914" cy="762000"/>
          </a:xfrm>
          <a:prstGeom prst="flowChartMultidocument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3A3A4BBD-B877-4B71-B058-231688AB3E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5664799"/>
              </p:ext>
            </p:extLst>
          </p:nvPr>
        </p:nvGraphicFramePr>
        <p:xfrm>
          <a:off x="500742" y="2775857"/>
          <a:ext cx="4325633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965">
                  <a:extLst>
                    <a:ext uri="{9D8B030D-6E8A-4147-A177-3AD203B41FA5}">
                      <a16:colId xmlns:a16="http://schemas.microsoft.com/office/drawing/2014/main" val="992828861"/>
                    </a:ext>
                  </a:extLst>
                </a:gridCol>
                <a:gridCol w="627278">
                  <a:extLst>
                    <a:ext uri="{9D8B030D-6E8A-4147-A177-3AD203B41FA5}">
                      <a16:colId xmlns:a16="http://schemas.microsoft.com/office/drawing/2014/main" val="4183896570"/>
                    </a:ext>
                  </a:extLst>
                </a:gridCol>
                <a:gridCol w="627278">
                  <a:extLst>
                    <a:ext uri="{9D8B030D-6E8A-4147-A177-3AD203B41FA5}">
                      <a16:colId xmlns:a16="http://schemas.microsoft.com/office/drawing/2014/main" val="970485024"/>
                    </a:ext>
                  </a:extLst>
                </a:gridCol>
                <a:gridCol w="627278">
                  <a:extLst>
                    <a:ext uri="{9D8B030D-6E8A-4147-A177-3AD203B41FA5}">
                      <a16:colId xmlns:a16="http://schemas.microsoft.com/office/drawing/2014/main" val="2989911350"/>
                    </a:ext>
                  </a:extLst>
                </a:gridCol>
                <a:gridCol w="627278">
                  <a:extLst>
                    <a:ext uri="{9D8B030D-6E8A-4147-A177-3AD203B41FA5}">
                      <a16:colId xmlns:a16="http://schemas.microsoft.com/office/drawing/2014/main" val="3585774434"/>
                    </a:ext>
                  </a:extLst>
                </a:gridCol>
                <a:gridCol w="627278">
                  <a:extLst>
                    <a:ext uri="{9D8B030D-6E8A-4147-A177-3AD203B41FA5}">
                      <a16:colId xmlns:a16="http://schemas.microsoft.com/office/drawing/2014/main" val="4291124319"/>
                    </a:ext>
                  </a:extLst>
                </a:gridCol>
                <a:gridCol w="627278">
                  <a:extLst>
                    <a:ext uri="{9D8B030D-6E8A-4147-A177-3AD203B41FA5}">
                      <a16:colId xmlns:a16="http://schemas.microsoft.com/office/drawing/2014/main" val="962825859"/>
                    </a:ext>
                  </a:extLst>
                </a:gridCol>
              </a:tblGrid>
              <a:tr h="62602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  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…</a:t>
                      </a:r>
                      <a:endParaRPr lang="ko-KR" altLang="en-US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40038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AC710C93-A941-4C5C-8856-C46B3D1EE8F6}"/>
              </a:ext>
            </a:extLst>
          </p:cNvPr>
          <p:cNvSpPr/>
          <p:nvPr/>
        </p:nvSpPr>
        <p:spPr>
          <a:xfrm>
            <a:off x="522514" y="2862942"/>
            <a:ext cx="609601" cy="4245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휴먼매직체"/>
              </a:rPr>
              <a:t>1</a:t>
            </a:r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10A9D44-C603-4DCF-BF6E-3390BEB052B0}"/>
              </a:ext>
            </a:extLst>
          </p:cNvPr>
          <p:cNvSpPr/>
          <p:nvPr/>
        </p:nvSpPr>
        <p:spPr>
          <a:xfrm>
            <a:off x="1208314" y="2862942"/>
            <a:ext cx="609601" cy="4245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휴먼매직체"/>
              </a:rPr>
              <a:t>2</a:t>
            </a:r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5016FBB-705F-427F-8F6A-A1F3560EF9B9}"/>
              </a:ext>
            </a:extLst>
          </p:cNvPr>
          <p:cNvSpPr/>
          <p:nvPr/>
        </p:nvSpPr>
        <p:spPr>
          <a:xfrm>
            <a:off x="1883228" y="2862941"/>
            <a:ext cx="609601" cy="4245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휴먼매직체"/>
              </a:rPr>
              <a:t>3</a:t>
            </a:r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32EAD1B-DC66-46B8-898B-2B5431C8C36F}"/>
              </a:ext>
            </a:extLst>
          </p:cNvPr>
          <p:cNvSpPr/>
          <p:nvPr/>
        </p:nvSpPr>
        <p:spPr>
          <a:xfrm>
            <a:off x="2579915" y="2862941"/>
            <a:ext cx="598715" cy="4245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휴먼매직체"/>
              </a:rPr>
              <a:t>4</a:t>
            </a:r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0F45301-3B61-46DA-86D9-B90183F0EC90}"/>
              </a:ext>
            </a:extLst>
          </p:cNvPr>
          <p:cNvSpPr/>
          <p:nvPr/>
        </p:nvSpPr>
        <p:spPr>
          <a:xfrm>
            <a:off x="3635829" y="2862942"/>
            <a:ext cx="555173" cy="4245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>
                <a:ea typeface="휴먼매직체"/>
              </a:rPr>
              <a:t>98</a:t>
            </a:r>
            <a:endParaRPr lang="ko-KR" sz="1400">
              <a:ea typeface="휴먼매직체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4009074-17BE-49CB-98F2-40FCA5EED429}"/>
              </a:ext>
            </a:extLst>
          </p:cNvPr>
          <p:cNvSpPr/>
          <p:nvPr/>
        </p:nvSpPr>
        <p:spPr>
          <a:xfrm>
            <a:off x="4234543" y="2862942"/>
            <a:ext cx="555173" cy="4245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>
                <a:ea typeface="휴먼매직체"/>
              </a:rPr>
              <a:t>99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C292571-D5A5-4A8C-90BD-1CC14603BC45}"/>
              </a:ext>
            </a:extLst>
          </p:cNvPr>
          <p:cNvCxnSpPr>
            <a:cxnSpLocks/>
          </p:cNvCxnSpPr>
          <p:nvPr/>
        </p:nvCxnSpPr>
        <p:spPr>
          <a:xfrm flipV="1">
            <a:off x="830036" y="3420836"/>
            <a:ext cx="0" cy="70757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08A172-722D-41E8-8DD0-C252934FBB56}"/>
              </a:ext>
            </a:extLst>
          </p:cNvPr>
          <p:cNvCxnSpPr>
            <a:cxnSpLocks/>
          </p:cNvCxnSpPr>
          <p:nvPr/>
        </p:nvCxnSpPr>
        <p:spPr>
          <a:xfrm flipV="1">
            <a:off x="1515836" y="3431721"/>
            <a:ext cx="0" cy="70757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576464E-7441-406F-AA2A-10B806DCBE74}"/>
              </a:ext>
            </a:extLst>
          </p:cNvPr>
          <p:cNvCxnSpPr>
            <a:cxnSpLocks/>
          </p:cNvCxnSpPr>
          <p:nvPr/>
        </p:nvCxnSpPr>
        <p:spPr>
          <a:xfrm flipV="1">
            <a:off x="2190750" y="3464379"/>
            <a:ext cx="0" cy="70757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F6D667E-A7CC-4B76-9C2A-EBA0F9461FB5}"/>
              </a:ext>
            </a:extLst>
          </p:cNvPr>
          <p:cNvCxnSpPr>
            <a:cxnSpLocks/>
          </p:cNvCxnSpPr>
          <p:nvPr/>
        </p:nvCxnSpPr>
        <p:spPr>
          <a:xfrm flipV="1">
            <a:off x="2822121" y="3464378"/>
            <a:ext cx="0" cy="70757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143024E-F44C-425A-9C52-A1251852D8DC}"/>
              </a:ext>
            </a:extLst>
          </p:cNvPr>
          <p:cNvCxnSpPr>
            <a:cxnSpLocks/>
          </p:cNvCxnSpPr>
          <p:nvPr/>
        </p:nvCxnSpPr>
        <p:spPr>
          <a:xfrm flipV="1">
            <a:off x="3910693" y="3431722"/>
            <a:ext cx="0" cy="70757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8582F8D-2C4F-4A99-B430-4B6CEAB6C3BE}"/>
              </a:ext>
            </a:extLst>
          </p:cNvPr>
          <p:cNvCxnSpPr>
            <a:cxnSpLocks/>
          </p:cNvCxnSpPr>
          <p:nvPr/>
        </p:nvCxnSpPr>
        <p:spPr>
          <a:xfrm flipV="1">
            <a:off x="4509407" y="3431721"/>
            <a:ext cx="0" cy="70757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C30F8C2-F284-49E4-BBAA-BF6DCD72AB84}"/>
              </a:ext>
            </a:extLst>
          </p:cNvPr>
          <p:cNvSpPr/>
          <p:nvPr/>
        </p:nvSpPr>
        <p:spPr>
          <a:xfrm>
            <a:off x="7055304" y="2004332"/>
            <a:ext cx="4321629" cy="468086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0000"/>
                </a:solidFill>
                <a:ea typeface="휴먼매직체"/>
              </a:rPr>
              <a:t>Decoder</a:t>
            </a:r>
            <a:endParaRPr lang="ko-KR" altLang="en-US" dirty="0">
              <a:solidFill>
                <a:srgbClr val="000000"/>
              </a:solidFill>
              <a:ea typeface="휴먼매직체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E601420-1BA5-41F0-8DED-CD5DA5AAE55C}"/>
              </a:ext>
            </a:extLst>
          </p:cNvPr>
          <p:cNvGrpSpPr/>
          <p:nvPr/>
        </p:nvGrpSpPr>
        <p:grpSpPr>
          <a:xfrm>
            <a:off x="7415892" y="2626175"/>
            <a:ext cx="849086" cy="1415144"/>
            <a:chOff x="7350578" y="2626175"/>
            <a:chExt cx="849086" cy="141514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599F505C-BB59-4C1E-A813-45A50BBA388C}"/>
                </a:ext>
              </a:extLst>
            </p:cNvPr>
            <p:cNvGrpSpPr/>
            <p:nvPr/>
          </p:nvGrpSpPr>
          <p:grpSpPr>
            <a:xfrm>
              <a:off x="7350578" y="2626175"/>
              <a:ext cx="283029" cy="1415144"/>
              <a:chOff x="7350578" y="2626175"/>
              <a:chExt cx="283029" cy="1415144"/>
            </a:xfrm>
          </p:grpSpPr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C4833441-E8A4-47D8-B39E-307E2A2AAB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50578" y="2626178"/>
                <a:ext cx="21771" cy="1371599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C1D69992-EAD8-4867-8AD8-E1B346D96F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3607" y="2626175"/>
                <a:ext cx="0" cy="1415144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C551CA5-9C23-4245-8EE6-F9B6CCD54AA1}"/>
                </a:ext>
              </a:extLst>
            </p:cNvPr>
            <p:cNvGrpSpPr/>
            <p:nvPr/>
          </p:nvGrpSpPr>
          <p:grpSpPr>
            <a:xfrm>
              <a:off x="7916635" y="2626175"/>
              <a:ext cx="283029" cy="1415144"/>
              <a:chOff x="7350578" y="2626175"/>
              <a:chExt cx="283029" cy="1415144"/>
            </a:xfrm>
          </p:grpSpPr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ECD62F65-9BAD-48DA-AB0D-B23191C80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50578" y="2626178"/>
                <a:ext cx="21771" cy="1371599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0A812A3C-D7F7-4554-A7E9-F73F21034B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3607" y="2626175"/>
                <a:ext cx="0" cy="1415144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B2B4E79-802F-4BB4-AD7D-1854F17B71AD}"/>
              </a:ext>
            </a:extLst>
          </p:cNvPr>
          <p:cNvGrpSpPr/>
          <p:nvPr/>
        </p:nvGrpSpPr>
        <p:grpSpPr>
          <a:xfrm>
            <a:off x="8787492" y="2626175"/>
            <a:ext cx="849086" cy="1415144"/>
            <a:chOff x="7350578" y="2626175"/>
            <a:chExt cx="849086" cy="1415144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8F17ED02-7D31-42D9-BC2D-C754D08F2A96}"/>
                </a:ext>
              </a:extLst>
            </p:cNvPr>
            <p:cNvGrpSpPr/>
            <p:nvPr/>
          </p:nvGrpSpPr>
          <p:grpSpPr>
            <a:xfrm>
              <a:off x="7350578" y="2626175"/>
              <a:ext cx="283029" cy="1415144"/>
              <a:chOff x="7350578" y="2626175"/>
              <a:chExt cx="283029" cy="1415144"/>
            </a:xfrm>
          </p:grpSpPr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id="{CA5C5733-73E6-4634-9404-1E877A5F2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50578" y="2626178"/>
                <a:ext cx="21771" cy="1371599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E0D45DDD-527B-4F64-B20F-2AEFB7D297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3607" y="2626175"/>
                <a:ext cx="0" cy="1415144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05B1AB76-8E68-4D35-BACA-8CCF40C79547}"/>
                </a:ext>
              </a:extLst>
            </p:cNvPr>
            <p:cNvGrpSpPr/>
            <p:nvPr/>
          </p:nvGrpSpPr>
          <p:grpSpPr>
            <a:xfrm>
              <a:off x="7916635" y="2626175"/>
              <a:ext cx="283029" cy="1415144"/>
              <a:chOff x="7350578" y="2626175"/>
              <a:chExt cx="283029" cy="1415144"/>
            </a:xfrm>
          </p:grpSpPr>
          <p:cxnSp>
            <p:nvCxnSpPr>
              <p:cNvPr id="78" name="직선 화살표 연결선 77">
                <a:extLst>
                  <a:ext uri="{FF2B5EF4-FFF2-40B4-BE49-F238E27FC236}">
                    <a16:creationId xmlns:a16="http://schemas.microsoft.com/office/drawing/2014/main" id="{9B5FC9A5-917C-46FF-8ADF-183479AA7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50578" y="2626178"/>
                <a:ext cx="21771" cy="1371599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F66D1304-2136-4A75-9EE0-B7C0B33C67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3607" y="2626175"/>
                <a:ext cx="0" cy="1415144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59F9CDF-A806-4458-9DB6-A700AB9C8CB0}"/>
              </a:ext>
            </a:extLst>
          </p:cNvPr>
          <p:cNvGrpSpPr/>
          <p:nvPr/>
        </p:nvGrpSpPr>
        <p:grpSpPr>
          <a:xfrm>
            <a:off x="10235291" y="2626174"/>
            <a:ext cx="849086" cy="1415144"/>
            <a:chOff x="7350578" y="2626175"/>
            <a:chExt cx="849086" cy="1415144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6F1F6FC-3D9E-4BA3-9A4E-33B7808FC87B}"/>
                </a:ext>
              </a:extLst>
            </p:cNvPr>
            <p:cNvGrpSpPr/>
            <p:nvPr/>
          </p:nvGrpSpPr>
          <p:grpSpPr>
            <a:xfrm>
              <a:off x="7350578" y="2626175"/>
              <a:ext cx="283029" cy="1415144"/>
              <a:chOff x="7350578" y="2626175"/>
              <a:chExt cx="283029" cy="1415144"/>
            </a:xfrm>
          </p:grpSpPr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42E10350-19D3-454A-B7A0-6EFA9D0303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50578" y="2626178"/>
                <a:ext cx="21771" cy="1371599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9990B2D5-F6DE-46FF-B7DA-9453FE94B3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3607" y="2626175"/>
                <a:ext cx="0" cy="1415144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7E26976E-8244-4BC4-8A6C-E2BB448E0990}"/>
                </a:ext>
              </a:extLst>
            </p:cNvPr>
            <p:cNvGrpSpPr/>
            <p:nvPr/>
          </p:nvGrpSpPr>
          <p:grpSpPr>
            <a:xfrm>
              <a:off x="7916635" y="2626175"/>
              <a:ext cx="283029" cy="1415144"/>
              <a:chOff x="7350578" y="2626175"/>
              <a:chExt cx="283029" cy="1415144"/>
            </a:xfrm>
          </p:grpSpPr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E8A675BC-9DBE-4535-A3D4-7487B82D67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50578" y="2626178"/>
                <a:ext cx="21771" cy="1371599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화살표 연결선 85">
                <a:extLst>
                  <a:ext uri="{FF2B5EF4-FFF2-40B4-BE49-F238E27FC236}">
                    <a16:creationId xmlns:a16="http://schemas.microsoft.com/office/drawing/2014/main" id="{1A698FC8-E742-4611-92EF-763BFC752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3607" y="2626175"/>
                <a:ext cx="0" cy="1415144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AF6EDFAF-5739-4BB0-B14E-FF7833762421}"/>
              </a:ext>
            </a:extLst>
          </p:cNvPr>
          <p:cNvSpPr txBox="1"/>
          <p:nvPr/>
        </p:nvSpPr>
        <p:spPr>
          <a:xfrm>
            <a:off x="6760029" y="13933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ea typeface="Franklin Gothic Book"/>
              </a:rPr>
              <a:t>  &lt;start&gt;</a:t>
            </a:r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0AD2E68-32A1-46B9-82C8-BE4BAAAAA6BA}"/>
              </a:ext>
            </a:extLst>
          </p:cNvPr>
          <p:cNvSpPr txBox="1"/>
          <p:nvPr/>
        </p:nvSpPr>
        <p:spPr>
          <a:xfrm>
            <a:off x="10559142" y="44522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ea typeface="휴먼매직체"/>
              </a:rPr>
              <a:t>  &lt;</a:t>
            </a:r>
            <a:r>
              <a:rPr lang="en-US" altLang="ko-KR">
                <a:ea typeface="휴먼매직체"/>
              </a:rPr>
              <a:t>end</a:t>
            </a:r>
            <a:r>
              <a:rPr lang="ko-KR" dirty="0">
                <a:ea typeface="휴먼매직체"/>
              </a:rPr>
              <a:t>&gt;</a:t>
            </a:r>
            <a:endParaRPr lang="ko-KR" altLang="en-US" dirty="0">
              <a:ea typeface="휴먼매직체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FD322C15-E349-4195-9754-5F31CA0ACEDB}"/>
              </a:ext>
            </a:extLst>
          </p:cNvPr>
          <p:cNvCxnSpPr/>
          <p:nvPr/>
        </p:nvCxnSpPr>
        <p:spPr>
          <a:xfrm>
            <a:off x="7271657" y="1719943"/>
            <a:ext cx="1" cy="27214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화살표: 굽음 95">
            <a:extLst>
              <a:ext uri="{FF2B5EF4-FFF2-40B4-BE49-F238E27FC236}">
                <a16:creationId xmlns:a16="http://schemas.microsoft.com/office/drawing/2014/main" id="{B3F5A95A-EA61-4B5F-B009-B90C6BAE7907}"/>
              </a:ext>
            </a:extLst>
          </p:cNvPr>
          <p:cNvSpPr/>
          <p:nvPr/>
        </p:nvSpPr>
        <p:spPr>
          <a:xfrm>
            <a:off x="2494135" y="2085702"/>
            <a:ext cx="4561113" cy="674914"/>
          </a:xfrm>
          <a:prstGeom prst="ben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833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E5055-9A1C-41B8-A24A-5FEB1161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ko-KR" altLang="en-US" cap="none" dirty="0">
                <a:latin typeface="Malgun Gothic"/>
                <a:ea typeface="Malgun Gothic"/>
              </a:rPr>
            </a:br>
            <a:br>
              <a:rPr lang="ko-KR" altLang="en-US" cap="none" dirty="0">
                <a:latin typeface="Malgun Gothic"/>
                <a:ea typeface="Malgun Gothic"/>
              </a:rPr>
            </a:br>
            <a:r>
              <a:rPr lang="en-US" altLang="ko-KR" sz="2000" cap="none">
                <a:latin typeface="Malgun Gothic"/>
                <a:ea typeface="Malgun Gothic"/>
              </a:rPr>
              <a:t>1. Encode info into sequence of vectors not in a single context vector</a:t>
            </a:r>
            <a:br>
              <a:rPr lang="en-US" altLang="ko-KR" sz="2000" cap="none" dirty="0">
                <a:latin typeface="Malgun Gothic"/>
                <a:ea typeface="Malgun Gothic"/>
              </a:rPr>
            </a:br>
            <a:r>
              <a:rPr lang="en-US" altLang="ko-KR" sz="2000" cap="none">
                <a:latin typeface="Malgun Gothic"/>
                <a:ea typeface="Malgun Gothic"/>
              </a:rPr>
              <a:t>2. Choses a subset these vectors adaptively while decoding the translation</a:t>
            </a:r>
            <a:endParaRPr lang="en-US" altLang="ko-KR" sz="2000" cap="none" dirty="0">
              <a:latin typeface="Malgun Gothic"/>
              <a:ea typeface="Malgun Gothic"/>
            </a:endParaRPr>
          </a:p>
          <a:p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889DF90-89CF-4F77-BC64-6E7BC36387C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025" y="4170363"/>
          <a:ext cx="428007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439">
                  <a:extLst>
                    <a:ext uri="{9D8B030D-6E8A-4147-A177-3AD203B41FA5}">
                      <a16:colId xmlns:a16="http://schemas.microsoft.com/office/drawing/2014/main" val="992828861"/>
                    </a:ext>
                  </a:extLst>
                </a:gridCol>
                <a:gridCol w="611439">
                  <a:extLst>
                    <a:ext uri="{9D8B030D-6E8A-4147-A177-3AD203B41FA5}">
                      <a16:colId xmlns:a16="http://schemas.microsoft.com/office/drawing/2014/main" val="4183896570"/>
                    </a:ext>
                  </a:extLst>
                </a:gridCol>
                <a:gridCol w="611439">
                  <a:extLst>
                    <a:ext uri="{9D8B030D-6E8A-4147-A177-3AD203B41FA5}">
                      <a16:colId xmlns:a16="http://schemas.microsoft.com/office/drawing/2014/main" val="970485024"/>
                    </a:ext>
                  </a:extLst>
                </a:gridCol>
                <a:gridCol w="611439">
                  <a:extLst>
                    <a:ext uri="{9D8B030D-6E8A-4147-A177-3AD203B41FA5}">
                      <a16:colId xmlns:a16="http://schemas.microsoft.com/office/drawing/2014/main" val="2989911350"/>
                    </a:ext>
                  </a:extLst>
                </a:gridCol>
                <a:gridCol w="611439">
                  <a:extLst>
                    <a:ext uri="{9D8B030D-6E8A-4147-A177-3AD203B41FA5}">
                      <a16:colId xmlns:a16="http://schemas.microsoft.com/office/drawing/2014/main" val="3585774434"/>
                    </a:ext>
                  </a:extLst>
                </a:gridCol>
                <a:gridCol w="611439">
                  <a:extLst>
                    <a:ext uri="{9D8B030D-6E8A-4147-A177-3AD203B41FA5}">
                      <a16:colId xmlns:a16="http://schemas.microsoft.com/office/drawing/2014/main" val="4291124319"/>
                    </a:ext>
                  </a:extLst>
                </a:gridCol>
                <a:gridCol w="611439">
                  <a:extLst>
                    <a:ext uri="{9D8B030D-6E8A-4147-A177-3AD203B41FA5}">
                      <a16:colId xmlns:a16="http://schemas.microsoft.com/office/drawing/2014/main" val="962825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740038"/>
                  </a:ext>
                </a:extLst>
              </a:tr>
            </a:tbl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EE7EAB-73E8-4D58-9081-17DC1D86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5B6449-1503-4D4D-8091-2C445EF2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950402B-54D9-4EC6-AF82-FC973140DF2D}"/>
              </a:ext>
            </a:extLst>
          </p:cNvPr>
          <p:cNvCxnSpPr/>
          <p:nvPr/>
        </p:nvCxnSpPr>
        <p:spPr>
          <a:xfrm flipV="1">
            <a:off x="4835980" y="2452007"/>
            <a:ext cx="2188027" cy="191588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0EBEBD4-EABF-42BE-A9B8-1452E0CE498E}"/>
              </a:ext>
            </a:extLst>
          </p:cNvPr>
          <p:cNvCxnSpPr/>
          <p:nvPr/>
        </p:nvCxnSpPr>
        <p:spPr>
          <a:xfrm>
            <a:off x="6436180" y="4302578"/>
            <a:ext cx="62048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E33E7EAA-C443-489D-B130-BB5F2D76B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317743"/>
              </p:ext>
            </p:extLst>
          </p:nvPr>
        </p:nvGraphicFramePr>
        <p:xfrm>
          <a:off x="7095309" y="4118719"/>
          <a:ext cx="42904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079">
                  <a:extLst>
                    <a:ext uri="{9D8B030D-6E8A-4147-A177-3AD203B41FA5}">
                      <a16:colId xmlns:a16="http://schemas.microsoft.com/office/drawing/2014/main" val="3982514594"/>
                    </a:ext>
                  </a:extLst>
                </a:gridCol>
                <a:gridCol w="715079">
                  <a:extLst>
                    <a:ext uri="{9D8B030D-6E8A-4147-A177-3AD203B41FA5}">
                      <a16:colId xmlns:a16="http://schemas.microsoft.com/office/drawing/2014/main" val="1040620155"/>
                    </a:ext>
                  </a:extLst>
                </a:gridCol>
                <a:gridCol w="715079">
                  <a:extLst>
                    <a:ext uri="{9D8B030D-6E8A-4147-A177-3AD203B41FA5}">
                      <a16:colId xmlns:a16="http://schemas.microsoft.com/office/drawing/2014/main" val="3543222386"/>
                    </a:ext>
                  </a:extLst>
                </a:gridCol>
                <a:gridCol w="715079">
                  <a:extLst>
                    <a:ext uri="{9D8B030D-6E8A-4147-A177-3AD203B41FA5}">
                      <a16:colId xmlns:a16="http://schemas.microsoft.com/office/drawing/2014/main" val="252788160"/>
                    </a:ext>
                  </a:extLst>
                </a:gridCol>
                <a:gridCol w="715079">
                  <a:extLst>
                    <a:ext uri="{9D8B030D-6E8A-4147-A177-3AD203B41FA5}">
                      <a16:colId xmlns:a16="http://schemas.microsoft.com/office/drawing/2014/main" val="1652683592"/>
                    </a:ext>
                  </a:extLst>
                </a:gridCol>
                <a:gridCol w="715079">
                  <a:extLst>
                    <a:ext uri="{9D8B030D-6E8A-4147-A177-3AD203B41FA5}">
                      <a16:colId xmlns:a16="http://schemas.microsoft.com/office/drawing/2014/main" val="16700293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...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74</a:t>
                      </a:r>
                      <a:endParaRPr lang="ko-KR" altLang="en-US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75</a:t>
                      </a:r>
                      <a:endParaRPr lang="ko-KR" altLang="en-US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042186"/>
                  </a:ext>
                </a:extLst>
              </a:tr>
            </a:tbl>
          </a:graphicData>
        </a:graphic>
      </p:graphicFrame>
      <p:sp>
        <p:nvSpPr>
          <p:cNvPr id="19" name="순서도: 다중 문서 18">
            <a:extLst>
              <a:ext uri="{FF2B5EF4-FFF2-40B4-BE49-F238E27FC236}">
                <a16:creationId xmlns:a16="http://schemas.microsoft.com/office/drawing/2014/main" id="{4AE668DC-CC18-40A7-8FB3-4D9D059209D8}"/>
              </a:ext>
            </a:extLst>
          </p:cNvPr>
          <p:cNvSpPr/>
          <p:nvPr/>
        </p:nvSpPr>
        <p:spPr>
          <a:xfrm>
            <a:off x="2038677" y="4823895"/>
            <a:ext cx="1055914" cy="762000"/>
          </a:xfrm>
          <a:prstGeom prst="flowChartMultidocumen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다중 문서 19">
            <a:extLst>
              <a:ext uri="{FF2B5EF4-FFF2-40B4-BE49-F238E27FC236}">
                <a16:creationId xmlns:a16="http://schemas.microsoft.com/office/drawing/2014/main" id="{8E6B2DCA-BCD2-4039-923D-70F530A701CD}"/>
              </a:ext>
            </a:extLst>
          </p:cNvPr>
          <p:cNvSpPr/>
          <p:nvPr/>
        </p:nvSpPr>
        <p:spPr>
          <a:xfrm>
            <a:off x="1820962" y="5041609"/>
            <a:ext cx="1055914" cy="762000"/>
          </a:xfrm>
          <a:prstGeom prst="flowChartMultidocumen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다중 문서 20">
            <a:extLst>
              <a:ext uri="{FF2B5EF4-FFF2-40B4-BE49-F238E27FC236}">
                <a16:creationId xmlns:a16="http://schemas.microsoft.com/office/drawing/2014/main" id="{B93B9435-1515-451B-8FC4-53350C9886FE}"/>
              </a:ext>
            </a:extLst>
          </p:cNvPr>
          <p:cNvSpPr/>
          <p:nvPr/>
        </p:nvSpPr>
        <p:spPr>
          <a:xfrm>
            <a:off x="8450361" y="4823894"/>
            <a:ext cx="1055914" cy="762000"/>
          </a:xfrm>
          <a:prstGeom prst="flowChartMultidocument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3A3A4BBD-B877-4B71-B058-231688AB3EF0}"/>
              </a:ext>
            </a:extLst>
          </p:cNvPr>
          <p:cNvGraphicFramePr>
            <a:graphicFrameLocks/>
          </p:cNvGraphicFramePr>
          <p:nvPr/>
        </p:nvGraphicFramePr>
        <p:xfrm>
          <a:off x="500742" y="2775857"/>
          <a:ext cx="4325633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965">
                  <a:extLst>
                    <a:ext uri="{9D8B030D-6E8A-4147-A177-3AD203B41FA5}">
                      <a16:colId xmlns:a16="http://schemas.microsoft.com/office/drawing/2014/main" val="992828861"/>
                    </a:ext>
                  </a:extLst>
                </a:gridCol>
                <a:gridCol w="627278">
                  <a:extLst>
                    <a:ext uri="{9D8B030D-6E8A-4147-A177-3AD203B41FA5}">
                      <a16:colId xmlns:a16="http://schemas.microsoft.com/office/drawing/2014/main" val="4183896570"/>
                    </a:ext>
                  </a:extLst>
                </a:gridCol>
                <a:gridCol w="627278">
                  <a:extLst>
                    <a:ext uri="{9D8B030D-6E8A-4147-A177-3AD203B41FA5}">
                      <a16:colId xmlns:a16="http://schemas.microsoft.com/office/drawing/2014/main" val="970485024"/>
                    </a:ext>
                  </a:extLst>
                </a:gridCol>
                <a:gridCol w="627278">
                  <a:extLst>
                    <a:ext uri="{9D8B030D-6E8A-4147-A177-3AD203B41FA5}">
                      <a16:colId xmlns:a16="http://schemas.microsoft.com/office/drawing/2014/main" val="2989911350"/>
                    </a:ext>
                  </a:extLst>
                </a:gridCol>
                <a:gridCol w="627278">
                  <a:extLst>
                    <a:ext uri="{9D8B030D-6E8A-4147-A177-3AD203B41FA5}">
                      <a16:colId xmlns:a16="http://schemas.microsoft.com/office/drawing/2014/main" val="3585774434"/>
                    </a:ext>
                  </a:extLst>
                </a:gridCol>
                <a:gridCol w="627278">
                  <a:extLst>
                    <a:ext uri="{9D8B030D-6E8A-4147-A177-3AD203B41FA5}">
                      <a16:colId xmlns:a16="http://schemas.microsoft.com/office/drawing/2014/main" val="4291124319"/>
                    </a:ext>
                  </a:extLst>
                </a:gridCol>
                <a:gridCol w="627278">
                  <a:extLst>
                    <a:ext uri="{9D8B030D-6E8A-4147-A177-3AD203B41FA5}">
                      <a16:colId xmlns:a16="http://schemas.microsoft.com/office/drawing/2014/main" val="962825859"/>
                    </a:ext>
                  </a:extLst>
                </a:gridCol>
              </a:tblGrid>
              <a:tr h="62602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  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…</a:t>
                      </a:r>
                      <a:endParaRPr lang="ko-KR" altLang="en-US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40038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AC710C93-A941-4C5C-8856-C46B3D1EE8F6}"/>
              </a:ext>
            </a:extLst>
          </p:cNvPr>
          <p:cNvSpPr/>
          <p:nvPr/>
        </p:nvSpPr>
        <p:spPr>
          <a:xfrm>
            <a:off x="522514" y="2862942"/>
            <a:ext cx="609601" cy="4245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휴먼매직체"/>
              </a:rPr>
              <a:t>1</a:t>
            </a:r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10A9D44-C603-4DCF-BF6E-3390BEB052B0}"/>
              </a:ext>
            </a:extLst>
          </p:cNvPr>
          <p:cNvSpPr/>
          <p:nvPr/>
        </p:nvSpPr>
        <p:spPr>
          <a:xfrm>
            <a:off x="1208314" y="2862942"/>
            <a:ext cx="609601" cy="4245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휴먼매직체"/>
              </a:rPr>
              <a:t>2</a:t>
            </a:r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5016FBB-705F-427F-8F6A-A1F3560EF9B9}"/>
              </a:ext>
            </a:extLst>
          </p:cNvPr>
          <p:cNvSpPr/>
          <p:nvPr/>
        </p:nvSpPr>
        <p:spPr>
          <a:xfrm>
            <a:off x="1883228" y="2862941"/>
            <a:ext cx="609601" cy="4245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휴먼매직체"/>
              </a:rPr>
              <a:t>3</a:t>
            </a:r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32EAD1B-DC66-46B8-898B-2B5431C8C36F}"/>
              </a:ext>
            </a:extLst>
          </p:cNvPr>
          <p:cNvSpPr/>
          <p:nvPr/>
        </p:nvSpPr>
        <p:spPr>
          <a:xfrm>
            <a:off x="2579915" y="2862941"/>
            <a:ext cx="598715" cy="4245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휴먼매직체"/>
              </a:rPr>
              <a:t>4</a:t>
            </a:r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0F45301-3B61-46DA-86D9-B90183F0EC90}"/>
              </a:ext>
            </a:extLst>
          </p:cNvPr>
          <p:cNvSpPr/>
          <p:nvPr/>
        </p:nvSpPr>
        <p:spPr>
          <a:xfrm>
            <a:off x="3635829" y="2862942"/>
            <a:ext cx="555173" cy="4245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>
                <a:ea typeface="휴먼매직체"/>
              </a:rPr>
              <a:t>98</a:t>
            </a:r>
            <a:endParaRPr lang="ko-KR" sz="1400">
              <a:ea typeface="휴먼매직체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4009074-17BE-49CB-98F2-40FCA5EED429}"/>
              </a:ext>
            </a:extLst>
          </p:cNvPr>
          <p:cNvSpPr/>
          <p:nvPr/>
        </p:nvSpPr>
        <p:spPr>
          <a:xfrm>
            <a:off x="4234543" y="2862942"/>
            <a:ext cx="555173" cy="4245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>
                <a:ea typeface="휴먼매직체"/>
              </a:rPr>
              <a:t>99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C292571-D5A5-4A8C-90BD-1CC14603BC45}"/>
              </a:ext>
            </a:extLst>
          </p:cNvPr>
          <p:cNvCxnSpPr>
            <a:cxnSpLocks/>
          </p:cNvCxnSpPr>
          <p:nvPr/>
        </p:nvCxnSpPr>
        <p:spPr>
          <a:xfrm flipV="1">
            <a:off x="830036" y="3420836"/>
            <a:ext cx="0" cy="70757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08A172-722D-41E8-8DD0-C252934FBB56}"/>
              </a:ext>
            </a:extLst>
          </p:cNvPr>
          <p:cNvCxnSpPr>
            <a:cxnSpLocks/>
          </p:cNvCxnSpPr>
          <p:nvPr/>
        </p:nvCxnSpPr>
        <p:spPr>
          <a:xfrm flipV="1">
            <a:off x="1515836" y="3431721"/>
            <a:ext cx="0" cy="70757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576464E-7441-406F-AA2A-10B806DCBE74}"/>
              </a:ext>
            </a:extLst>
          </p:cNvPr>
          <p:cNvCxnSpPr>
            <a:cxnSpLocks/>
          </p:cNvCxnSpPr>
          <p:nvPr/>
        </p:nvCxnSpPr>
        <p:spPr>
          <a:xfrm flipV="1">
            <a:off x="2190750" y="3464379"/>
            <a:ext cx="0" cy="70757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F6D667E-A7CC-4B76-9C2A-EBA0F9461FB5}"/>
              </a:ext>
            </a:extLst>
          </p:cNvPr>
          <p:cNvCxnSpPr>
            <a:cxnSpLocks/>
          </p:cNvCxnSpPr>
          <p:nvPr/>
        </p:nvCxnSpPr>
        <p:spPr>
          <a:xfrm flipV="1">
            <a:off x="2822121" y="3464378"/>
            <a:ext cx="0" cy="70757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143024E-F44C-425A-9C52-A1251852D8DC}"/>
              </a:ext>
            </a:extLst>
          </p:cNvPr>
          <p:cNvCxnSpPr>
            <a:cxnSpLocks/>
          </p:cNvCxnSpPr>
          <p:nvPr/>
        </p:nvCxnSpPr>
        <p:spPr>
          <a:xfrm flipV="1">
            <a:off x="3910693" y="3431722"/>
            <a:ext cx="0" cy="70757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8582F8D-2C4F-4A99-B430-4B6CEAB6C3BE}"/>
              </a:ext>
            </a:extLst>
          </p:cNvPr>
          <p:cNvCxnSpPr>
            <a:cxnSpLocks/>
          </p:cNvCxnSpPr>
          <p:nvPr/>
        </p:nvCxnSpPr>
        <p:spPr>
          <a:xfrm flipV="1">
            <a:off x="4509407" y="3431721"/>
            <a:ext cx="0" cy="70757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C30F8C2-F284-49E4-BBAA-BF6DCD72AB84}"/>
              </a:ext>
            </a:extLst>
          </p:cNvPr>
          <p:cNvSpPr/>
          <p:nvPr/>
        </p:nvSpPr>
        <p:spPr>
          <a:xfrm>
            <a:off x="7055304" y="2004332"/>
            <a:ext cx="4321629" cy="468086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0000"/>
                </a:solidFill>
                <a:ea typeface="휴먼매직체"/>
              </a:rPr>
              <a:t>Decoder</a:t>
            </a:r>
            <a:endParaRPr lang="ko-KR" altLang="en-US" dirty="0">
              <a:solidFill>
                <a:srgbClr val="000000"/>
              </a:solidFill>
              <a:ea typeface="휴먼매직체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E601420-1BA5-41F0-8DED-CD5DA5AAE55C}"/>
              </a:ext>
            </a:extLst>
          </p:cNvPr>
          <p:cNvGrpSpPr/>
          <p:nvPr/>
        </p:nvGrpSpPr>
        <p:grpSpPr>
          <a:xfrm>
            <a:off x="7415892" y="2626175"/>
            <a:ext cx="849086" cy="1415144"/>
            <a:chOff x="7350578" y="2626175"/>
            <a:chExt cx="849086" cy="141514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599F505C-BB59-4C1E-A813-45A50BBA388C}"/>
                </a:ext>
              </a:extLst>
            </p:cNvPr>
            <p:cNvGrpSpPr/>
            <p:nvPr/>
          </p:nvGrpSpPr>
          <p:grpSpPr>
            <a:xfrm>
              <a:off x="7350578" y="2626175"/>
              <a:ext cx="283029" cy="1415144"/>
              <a:chOff x="7350578" y="2626175"/>
              <a:chExt cx="283029" cy="1415144"/>
            </a:xfrm>
          </p:grpSpPr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C4833441-E8A4-47D8-B39E-307E2A2AAB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50578" y="2626178"/>
                <a:ext cx="21771" cy="1371599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C1D69992-EAD8-4867-8AD8-E1B346D96F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3607" y="2626175"/>
                <a:ext cx="0" cy="1415144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C551CA5-9C23-4245-8EE6-F9B6CCD54AA1}"/>
                </a:ext>
              </a:extLst>
            </p:cNvPr>
            <p:cNvGrpSpPr/>
            <p:nvPr/>
          </p:nvGrpSpPr>
          <p:grpSpPr>
            <a:xfrm>
              <a:off x="7916635" y="2626175"/>
              <a:ext cx="283029" cy="1415144"/>
              <a:chOff x="7350578" y="2626175"/>
              <a:chExt cx="283029" cy="1415144"/>
            </a:xfrm>
          </p:grpSpPr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ECD62F65-9BAD-48DA-AB0D-B23191C80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50578" y="2626178"/>
                <a:ext cx="21771" cy="1371599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0A812A3C-D7F7-4554-A7E9-F73F21034B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3607" y="2626175"/>
                <a:ext cx="0" cy="1415144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B2B4E79-802F-4BB4-AD7D-1854F17B71AD}"/>
              </a:ext>
            </a:extLst>
          </p:cNvPr>
          <p:cNvGrpSpPr/>
          <p:nvPr/>
        </p:nvGrpSpPr>
        <p:grpSpPr>
          <a:xfrm>
            <a:off x="8787492" y="2626175"/>
            <a:ext cx="849086" cy="1415144"/>
            <a:chOff x="7350578" y="2626175"/>
            <a:chExt cx="849086" cy="1415144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8F17ED02-7D31-42D9-BC2D-C754D08F2A96}"/>
                </a:ext>
              </a:extLst>
            </p:cNvPr>
            <p:cNvGrpSpPr/>
            <p:nvPr/>
          </p:nvGrpSpPr>
          <p:grpSpPr>
            <a:xfrm>
              <a:off x="7350578" y="2626175"/>
              <a:ext cx="283029" cy="1415144"/>
              <a:chOff x="7350578" y="2626175"/>
              <a:chExt cx="283029" cy="1415144"/>
            </a:xfrm>
          </p:grpSpPr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id="{CA5C5733-73E6-4634-9404-1E877A5F2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50578" y="2626178"/>
                <a:ext cx="21771" cy="1371599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E0D45DDD-527B-4F64-B20F-2AEFB7D297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3607" y="2626175"/>
                <a:ext cx="0" cy="1415144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05B1AB76-8E68-4D35-BACA-8CCF40C79547}"/>
                </a:ext>
              </a:extLst>
            </p:cNvPr>
            <p:cNvGrpSpPr/>
            <p:nvPr/>
          </p:nvGrpSpPr>
          <p:grpSpPr>
            <a:xfrm>
              <a:off x="7916635" y="2626175"/>
              <a:ext cx="283029" cy="1415144"/>
              <a:chOff x="7350578" y="2626175"/>
              <a:chExt cx="283029" cy="1415144"/>
            </a:xfrm>
          </p:grpSpPr>
          <p:cxnSp>
            <p:nvCxnSpPr>
              <p:cNvPr id="78" name="직선 화살표 연결선 77">
                <a:extLst>
                  <a:ext uri="{FF2B5EF4-FFF2-40B4-BE49-F238E27FC236}">
                    <a16:creationId xmlns:a16="http://schemas.microsoft.com/office/drawing/2014/main" id="{9B5FC9A5-917C-46FF-8ADF-183479AA7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50578" y="2626178"/>
                <a:ext cx="21771" cy="1371599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F66D1304-2136-4A75-9EE0-B7C0B33C67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3607" y="2626175"/>
                <a:ext cx="0" cy="1415144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59F9CDF-A806-4458-9DB6-A700AB9C8CB0}"/>
              </a:ext>
            </a:extLst>
          </p:cNvPr>
          <p:cNvGrpSpPr/>
          <p:nvPr/>
        </p:nvGrpSpPr>
        <p:grpSpPr>
          <a:xfrm>
            <a:off x="10235291" y="2626174"/>
            <a:ext cx="849086" cy="1415144"/>
            <a:chOff x="7350578" y="2626175"/>
            <a:chExt cx="849086" cy="1415144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6F1F6FC-3D9E-4BA3-9A4E-33B7808FC87B}"/>
                </a:ext>
              </a:extLst>
            </p:cNvPr>
            <p:cNvGrpSpPr/>
            <p:nvPr/>
          </p:nvGrpSpPr>
          <p:grpSpPr>
            <a:xfrm>
              <a:off x="7350578" y="2626175"/>
              <a:ext cx="283029" cy="1415144"/>
              <a:chOff x="7350578" y="2626175"/>
              <a:chExt cx="283029" cy="1415144"/>
            </a:xfrm>
          </p:grpSpPr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42E10350-19D3-454A-B7A0-6EFA9D0303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50578" y="2626178"/>
                <a:ext cx="21771" cy="1371599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9990B2D5-F6DE-46FF-B7DA-9453FE94B3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3607" y="2626175"/>
                <a:ext cx="0" cy="1415144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7E26976E-8244-4BC4-8A6C-E2BB448E0990}"/>
                </a:ext>
              </a:extLst>
            </p:cNvPr>
            <p:cNvGrpSpPr/>
            <p:nvPr/>
          </p:nvGrpSpPr>
          <p:grpSpPr>
            <a:xfrm>
              <a:off x="7916635" y="2626175"/>
              <a:ext cx="283029" cy="1415144"/>
              <a:chOff x="7350578" y="2626175"/>
              <a:chExt cx="283029" cy="1415144"/>
            </a:xfrm>
          </p:grpSpPr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E8A675BC-9DBE-4535-A3D4-7487B82D67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50578" y="2626178"/>
                <a:ext cx="21771" cy="1371599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화살표 연결선 85">
                <a:extLst>
                  <a:ext uri="{FF2B5EF4-FFF2-40B4-BE49-F238E27FC236}">
                    <a16:creationId xmlns:a16="http://schemas.microsoft.com/office/drawing/2014/main" id="{1A698FC8-E742-4611-92EF-763BFC752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3607" y="2626175"/>
                <a:ext cx="0" cy="1415144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AF6EDFAF-5739-4BB0-B14E-FF7833762421}"/>
              </a:ext>
            </a:extLst>
          </p:cNvPr>
          <p:cNvSpPr txBox="1"/>
          <p:nvPr/>
        </p:nvSpPr>
        <p:spPr>
          <a:xfrm>
            <a:off x="6760029" y="13933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ea typeface="Franklin Gothic Book"/>
              </a:rPr>
              <a:t>  &lt;start&gt;</a:t>
            </a:r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0AD2E68-32A1-46B9-82C8-BE4BAAAAA6BA}"/>
              </a:ext>
            </a:extLst>
          </p:cNvPr>
          <p:cNvSpPr txBox="1"/>
          <p:nvPr/>
        </p:nvSpPr>
        <p:spPr>
          <a:xfrm>
            <a:off x="10559142" y="44522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ea typeface="휴먼매직체"/>
              </a:rPr>
              <a:t>  &lt;</a:t>
            </a:r>
            <a:r>
              <a:rPr lang="en-US" altLang="ko-KR">
                <a:ea typeface="휴먼매직체"/>
              </a:rPr>
              <a:t>end</a:t>
            </a:r>
            <a:r>
              <a:rPr lang="ko-KR" dirty="0">
                <a:ea typeface="휴먼매직체"/>
              </a:rPr>
              <a:t>&gt;</a:t>
            </a:r>
            <a:endParaRPr lang="ko-KR" altLang="en-US" dirty="0">
              <a:ea typeface="휴먼매직체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FD322C15-E349-4195-9754-5F31CA0ACEDB}"/>
              </a:ext>
            </a:extLst>
          </p:cNvPr>
          <p:cNvCxnSpPr/>
          <p:nvPr/>
        </p:nvCxnSpPr>
        <p:spPr>
          <a:xfrm>
            <a:off x="7271657" y="1719943"/>
            <a:ext cx="1" cy="27214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화살표: 굽음 95">
            <a:extLst>
              <a:ext uri="{FF2B5EF4-FFF2-40B4-BE49-F238E27FC236}">
                <a16:creationId xmlns:a16="http://schemas.microsoft.com/office/drawing/2014/main" id="{B3F5A95A-EA61-4B5F-B009-B90C6BAE7907}"/>
              </a:ext>
            </a:extLst>
          </p:cNvPr>
          <p:cNvSpPr/>
          <p:nvPr/>
        </p:nvSpPr>
        <p:spPr>
          <a:xfrm>
            <a:off x="2494135" y="2085702"/>
            <a:ext cx="4561113" cy="674914"/>
          </a:xfrm>
          <a:prstGeom prst="ben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264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8">
            <a:extLst>
              <a:ext uri="{FF2B5EF4-FFF2-40B4-BE49-F238E27FC236}">
                <a16:creationId xmlns:a16="http://schemas.microsoft.com/office/drawing/2014/main" id="{879B85AB-1033-4895-9F7B-19533EC1E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273" y="620713"/>
            <a:ext cx="7735453" cy="6169025"/>
          </a:xfrm>
          <a:noFill/>
        </p:spPr>
      </p:pic>
      <p:sp>
        <p:nvSpPr>
          <p:cNvPr id="5" name="슬라이드 번호 개체 틀 4" hidden="1">
            <a:extLst>
              <a:ext uri="{FF2B5EF4-FFF2-40B4-BE49-F238E27FC236}">
                <a16:creationId xmlns:a16="http://schemas.microsoft.com/office/drawing/2014/main" id="{F4C4EAF9-6188-41F0-AEE9-25247E98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DEC05E-6130-464A-8B55-C1C125680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Bio Computing &amp; Machine Learning Lab (BCML)</a:t>
            </a:r>
          </a:p>
        </p:txBody>
      </p:sp>
    </p:spTree>
    <p:extLst>
      <p:ext uri="{BB962C8B-B14F-4D97-AF65-F5344CB8AC3E}">
        <p14:creationId xmlns:p14="http://schemas.microsoft.com/office/powerpoint/2010/main" val="2875874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8671CFAC-68FF-447F-B86E-148CC1DB8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007" y="620713"/>
            <a:ext cx="9241986" cy="6169025"/>
          </a:xfrm>
          <a:noFill/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99B213-F5BF-47D8-B4D6-DC84F624D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Bio Computing &amp; Machine Learning Lab (BCML)</a:t>
            </a:r>
          </a:p>
        </p:txBody>
      </p:sp>
      <p:sp>
        <p:nvSpPr>
          <p:cNvPr id="5" name="슬라이드 번호 개체 틀 4" hidden="1">
            <a:extLst>
              <a:ext uri="{FF2B5EF4-FFF2-40B4-BE49-F238E27FC236}">
                <a16:creationId xmlns:a16="http://schemas.microsoft.com/office/drawing/2014/main" id="{1E5A4A04-205C-4297-B38A-34FFFF18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7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5B30327A-8035-4FAB-9484-3643E9278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242" y="620713"/>
            <a:ext cx="11065516" cy="6169025"/>
          </a:xfrm>
          <a:noFill/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EB79CB-62B4-40E1-9A7D-69185A65D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Bio Computing &amp; Machine Learning Lab (BCML)</a:t>
            </a:r>
          </a:p>
        </p:txBody>
      </p:sp>
      <p:sp>
        <p:nvSpPr>
          <p:cNvPr id="5" name="슬라이드 번호 개체 틀 4" hidden="1">
            <a:extLst>
              <a:ext uri="{FF2B5EF4-FFF2-40B4-BE49-F238E27FC236}">
                <a16:creationId xmlns:a16="http://schemas.microsoft.com/office/drawing/2014/main" id="{EAAF90CE-2BB2-42A1-A2BC-A68D5D208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11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B80B9-708C-4004-80A3-EC85325FF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4870B4-FF53-47E5-96F3-DDF2D0584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sz="4800" dirty="0" err="1">
                <a:latin typeface="Malgun Gothic"/>
                <a:ea typeface="Malgun Gothic"/>
              </a:rPr>
              <a:t>Thank</a:t>
            </a:r>
            <a:r>
              <a:rPr lang="ko-KR" altLang="en-US" sz="4800" dirty="0">
                <a:latin typeface="Malgun Gothic"/>
                <a:ea typeface="Malgun Gothic"/>
              </a:rPr>
              <a:t> </a:t>
            </a:r>
            <a:r>
              <a:rPr lang="ko-KR" altLang="en-US" sz="4800" dirty="0" err="1">
                <a:latin typeface="Malgun Gothic"/>
                <a:ea typeface="Malgun Gothic"/>
              </a:rPr>
              <a:t>you</a:t>
            </a:r>
            <a:r>
              <a:rPr lang="ko-KR" altLang="en-US" sz="4800" dirty="0">
                <a:latin typeface="Malgun Gothic"/>
                <a:ea typeface="Malgun Gothic"/>
              </a:rPr>
              <a:t>!</a:t>
            </a:r>
          </a:p>
          <a:p>
            <a:pPr marL="0" indent="0" algn="ctr">
              <a:buNone/>
            </a:pPr>
            <a:r>
              <a:rPr lang="ko-KR" altLang="en-US" sz="4800" dirty="0">
                <a:latin typeface="Malgun Gothic"/>
                <a:ea typeface="Malgun Gothic"/>
              </a:rPr>
              <a:t>Q&amp;A</a:t>
            </a:r>
            <a:endParaRPr lang="ko-KR" altLang="en-US" sz="48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64EF6B-FA69-4DDE-9217-AB448D24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32A5FE-0364-4934-A4FD-F3A1FF21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322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4CA1788-982E-4B8C-AABF-186F0860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>
                <a:latin typeface="Malgun Gothic"/>
                <a:ea typeface="Malgun Gothic"/>
              </a:rPr>
              <a:t>index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CA4CC73-D37F-4A17-9A6F-6F607EB46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marL="305435" indent="-305435"/>
            <a:r>
              <a:rPr lang="en-US">
                <a:latin typeface="Malgun Gothic"/>
                <a:ea typeface="Malgun Gothic"/>
              </a:rPr>
              <a:t>Seq2seq, Attention structure</a:t>
            </a:r>
          </a:p>
          <a:p>
            <a:pPr marL="305435" indent="-305435"/>
            <a:r>
              <a:rPr lang="en-US" altLang="ko-KR">
                <a:latin typeface="Malgun Gothic"/>
                <a:ea typeface="Malgun Gothic"/>
              </a:rPr>
              <a:t>Word to Word translation</a:t>
            </a:r>
            <a:endParaRPr lang="en-US" altLang="ko-KR" dirty="0">
              <a:latin typeface="Malgun Gothic"/>
              <a:ea typeface="Malgun Gothic"/>
            </a:endParaRPr>
          </a:p>
          <a:p>
            <a:pPr marL="305435" indent="-305435"/>
            <a:r>
              <a:rPr lang="en-US" altLang="ko-KR">
                <a:latin typeface="Malgun Gothic"/>
                <a:ea typeface="Malgun Gothic"/>
              </a:rPr>
              <a:t>Attention mechansim</a:t>
            </a:r>
            <a:endParaRPr lang="en-US" altLang="ko-KR" dirty="0"/>
          </a:p>
          <a:p>
            <a:pPr marL="305435" indent="-305435"/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531567-E6BC-483E-8B8C-2E966E43F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Bio Computing &amp; Machine Learning Lab (BCML)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CBEB81-5F22-4215-80EC-62A1E2795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97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5BAAF-E955-45D1-B1C4-775929D94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ko-KR" altLang="en-US" cap="none"/>
              <a:t>seq2seq</a:t>
            </a:r>
            <a:endParaRPr lang="ko-KR" alt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A71C60C-D708-4CE1-9C0F-C09673B59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Malgun Gothic"/>
                <a:ea typeface="Malgun Gothic"/>
              </a:rPr>
              <a:t>seq2Seq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ko-KR" dirty="0">
                <a:latin typeface="Malgun Gothic"/>
                <a:ea typeface="Malgun Gothic"/>
              </a:rPr>
              <a:t>(</a:t>
            </a:r>
            <a:r>
              <a:rPr lang="en-US" altLang="ko-KR" dirty="0">
                <a:latin typeface="Malgun Gothic"/>
                <a:ea typeface="Malgun Gothic"/>
              </a:rPr>
              <a:t>Seq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</a:rPr>
              <a:t>to</a:t>
            </a:r>
            <a:r>
              <a:rPr lang="ko-KR" dirty="0">
                <a:latin typeface="Malgun Gothic"/>
                <a:ea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</a:rPr>
              <a:t>Sequence</a:t>
            </a:r>
            <a:r>
              <a:rPr lang="ko-KR" dirty="0">
                <a:latin typeface="Malgun Gothic"/>
                <a:ea typeface="Malgun Gothic"/>
              </a:rPr>
              <a:t>)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is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a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model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that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receives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an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item's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sequence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and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presents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another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sequence</a:t>
            </a:r>
            <a:r>
              <a:rPr lang="ko-KR" dirty="0">
                <a:latin typeface="Malgun Gothic"/>
                <a:ea typeface="Malgun Gothic"/>
              </a:rPr>
              <a:t>.</a:t>
            </a:r>
            <a:endParaRPr lang="ko-KR" dirty="0"/>
          </a:p>
          <a:p>
            <a:pPr marL="0" indent="0">
              <a:buNone/>
            </a:pPr>
            <a:r>
              <a:rPr lang="ko-KR" dirty="0">
                <a:latin typeface="Malgun Gothic"/>
                <a:ea typeface="Malgun Gothic"/>
              </a:rPr>
              <a:t>The </a:t>
            </a:r>
            <a:r>
              <a:rPr lang="ko-KR" dirty="0" err="1">
                <a:latin typeface="Malgun Gothic"/>
                <a:ea typeface="Malgun Gothic"/>
              </a:rPr>
              <a:t>problem</a:t>
            </a:r>
            <a:r>
              <a:rPr lang="ko-KR" dirty="0">
                <a:latin typeface="Malgun Gothic"/>
                <a:ea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</a:rPr>
              <a:t>with</a:t>
            </a:r>
            <a:r>
              <a:rPr lang="ko-KR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Seq2seq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is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that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the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Encoder's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output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is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a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b="1" dirty="0">
                <a:latin typeface="Malgun Gothic"/>
                <a:ea typeface="Malgun Gothic"/>
              </a:rPr>
              <a:t>fixed</a:t>
            </a:r>
            <a:r>
              <a:rPr lang="ko-KR" altLang="en-US" b="1" dirty="0">
                <a:latin typeface="Malgun Gothic"/>
                <a:ea typeface="Malgun Gothic"/>
              </a:rPr>
              <a:t> </a:t>
            </a:r>
            <a:r>
              <a:rPr lang="en-US" altLang="ko-KR" b="1" dirty="0">
                <a:latin typeface="Malgun Gothic"/>
                <a:ea typeface="Malgun Gothic"/>
              </a:rPr>
              <a:t>length</a:t>
            </a:r>
            <a:r>
              <a:rPr lang="ko-KR" altLang="en-US" b="1" dirty="0">
                <a:latin typeface="Malgun Gothic"/>
                <a:ea typeface="Malgun Gothic"/>
              </a:rPr>
              <a:t> </a:t>
            </a:r>
            <a:r>
              <a:rPr lang="en-US" altLang="ko-KR" b="1" dirty="0">
                <a:latin typeface="Malgun Gothic"/>
                <a:ea typeface="Malgun Gothic"/>
              </a:rPr>
              <a:t>vector</a:t>
            </a:r>
            <a:r>
              <a:rPr lang="en-US" altLang="ko-KR" dirty="0">
                <a:latin typeface="Malgun Gothic"/>
                <a:ea typeface="Malgun Gothic"/>
              </a:rPr>
              <a:t>.</a:t>
            </a: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84EAFE-8B25-4871-8A37-6E7C8A43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Bio Computing &amp; Machine Learning Lab (BCML)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2BCC3E-7208-4DFB-A64D-31546EEC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0" name="그림 11">
            <a:extLst>
              <a:ext uri="{FF2B5EF4-FFF2-40B4-BE49-F238E27FC236}">
                <a16:creationId xmlns:a16="http://schemas.microsoft.com/office/drawing/2014/main" id="{44ADBD86-35F0-467B-A0E2-97245F842B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7670" y="1876744"/>
            <a:ext cx="5194300" cy="1385146"/>
          </a:xfrm>
        </p:spPr>
      </p:pic>
      <p:pic>
        <p:nvPicPr>
          <p:cNvPr id="3" name="그림 5">
            <a:extLst>
              <a:ext uri="{FF2B5EF4-FFF2-40B4-BE49-F238E27FC236}">
                <a16:creationId xmlns:a16="http://schemas.microsoft.com/office/drawing/2014/main" id="{F37FA9C7-C394-4AE9-BD6F-5674E27EB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35" y="3351693"/>
            <a:ext cx="4844845" cy="23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89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5BAAF-E955-45D1-B1C4-775929D94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anchor="b">
            <a:normAutofit/>
          </a:bodyPr>
          <a:lstStyle/>
          <a:p>
            <a:r>
              <a:rPr lang="ko-KR" altLang="en-US" cap="none" dirty="0" err="1">
                <a:latin typeface="Malgun Gothic"/>
                <a:ea typeface="Malgun Gothic"/>
              </a:rPr>
              <a:t>Attention</a:t>
            </a:r>
            <a:r>
              <a:rPr lang="ko-KR" altLang="en-US" cap="none" dirty="0">
                <a:latin typeface="Malgun Gothic"/>
                <a:ea typeface="Malgun Gothic"/>
              </a:rPr>
              <a:t>  </a:t>
            </a:r>
            <a:endParaRPr lang="ko-KR" altLang="en-US" cap="none" dirty="0" err="1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A71C60C-D708-4CE1-9C0F-C09673B5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ko-KR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84EAFE-8B25-4871-8A37-6E7C8A43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Bio Computing &amp; Machine Learning Lab (BCML)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2BCC3E-7208-4DFB-A64D-31546EEC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2" name="그림 12">
            <a:extLst>
              <a:ext uri="{FF2B5EF4-FFF2-40B4-BE49-F238E27FC236}">
                <a16:creationId xmlns:a16="http://schemas.microsoft.com/office/drawing/2014/main" id="{69846B61-48E9-4803-93EC-18D8B74E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" y="1967263"/>
            <a:ext cx="11727422" cy="37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80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E1C53-1A38-49D5-AECF-10D5AB2E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cap="none">
                <a:latin typeface="Malgun Gothic"/>
                <a:ea typeface="Malgun Gothic"/>
              </a:rPr>
              <a:t>English to Korean</a:t>
            </a:r>
            <a:endParaRPr lang="ko-KR" altLang="en-US" sz="4000" cap="non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4AA062-9304-4D78-B585-4FA415D14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400">
                <a:latin typeface="Malgun Gothic"/>
                <a:ea typeface="Malgun Gothic"/>
              </a:rPr>
              <a:t>I love you = nan nul saranghey</a:t>
            </a:r>
            <a:endParaRPr lang="ko-KR" altLang="en-US" sz="2400"/>
          </a:p>
          <a:p>
            <a:pPr marL="0" indent="0" algn="ctr">
              <a:buNone/>
            </a:pPr>
            <a:r>
              <a:rPr lang="ko-KR" altLang="en-US" sz="2400">
                <a:latin typeface="Malgun Gothic"/>
                <a:ea typeface="Malgun Gothic"/>
              </a:rPr>
              <a:t>             난  널  사랑해</a:t>
            </a:r>
            <a:endParaRPr lang="ko-KR" altLang="en-US" sz="2400" dirty="0">
              <a:latin typeface="Malgun Gothic"/>
              <a:ea typeface="Malgun Gothic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E27844-F3FF-4C84-9989-28150FFD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EAF2E0-CDDE-4766-BFA5-6E8E93299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96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822E5-8022-405B-8BC7-ABE25836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cap="none">
                <a:latin typeface="Malgun Gothic"/>
                <a:ea typeface="Malgun Gothic"/>
              </a:rPr>
              <a:t>Word to Word translation?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E04B55-562E-486C-AFA0-15D8F60FA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>
              <a:latin typeface="Malgun Gothic"/>
              <a:ea typeface="Malgun Gothic"/>
            </a:endParaRPr>
          </a:p>
          <a:p>
            <a:pPr marL="0" indent="0" algn="ctr">
              <a:buNone/>
            </a:pP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4E6D73-4207-4446-AF98-36EE061AB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B0E13A-8797-47E8-91A5-927D1D34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E00CC9F3-D881-4FBA-81EC-1DE9D6BF6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390353"/>
              </p:ext>
            </p:extLst>
          </p:nvPr>
        </p:nvGraphicFramePr>
        <p:xfrm>
          <a:off x="1709057" y="2242457"/>
          <a:ext cx="8168628" cy="3183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76">
                  <a:extLst>
                    <a:ext uri="{9D8B030D-6E8A-4147-A177-3AD203B41FA5}">
                      <a16:colId xmlns:a16="http://schemas.microsoft.com/office/drawing/2014/main" val="2683777893"/>
                    </a:ext>
                  </a:extLst>
                </a:gridCol>
                <a:gridCol w="1361438">
                  <a:extLst>
                    <a:ext uri="{9D8B030D-6E8A-4147-A177-3AD203B41FA5}">
                      <a16:colId xmlns:a16="http://schemas.microsoft.com/office/drawing/2014/main" val="3179592603"/>
                    </a:ext>
                  </a:extLst>
                </a:gridCol>
                <a:gridCol w="1361438">
                  <a:extLst>
                    <a:ext uri="{9D8B030D-6E8A-4147-A177-3AD203B41FA5}">
                      <a16:colId xmlns:a16="http://schemas.microsoft.com/office/drawing/2014/main" val="1600383452"/>
                    </a:ext>
                  </a:extLst>
                </a:gridCol>
                <a:gridCol w="2722876">
                  <a:extLst>
                    <a:ext uri="{9D8B030D-6E8A-4147-A177-3AD203B41FA5}">
                      <a16:colId xmlns:a16="http://schemas.microsoft.com/office/drawing/2014/main" val="2418935268"/>
                    </a:ext>
                  </a:extLst>
                </a:gridCol>
              </a:tblGrid>
              <a:tr h="50418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         </a:t>
                      </a:r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     Input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                      </a:t>
                      </a:r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Prediction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06564"/>
                  </a:ext>
                </a:extLst>
              </a:tr>
              <a:tr h="677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I</a:t>
                      </a:r>
                    </a:p>
                  </a:txBody>
                  <a:tcPr>
                    <a:lnT w="0">
                      <a:noFill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>
                    <a:lnT w="0">
                      <a:noFill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>
                          <a:latin typeface="Malgun Gothic"/>
                          <a:ea typeface="Malgun Gothic"/>
                        </a:rPr>
                        <a:t>nan(난)</a:t>
                      </a:r>
                    </a:p>
                  </a:txBody>
                  <a:tcPr>
                    <a:lnT w="0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356696"/>
                  </a:ext>
                </a:extLst>
              </a:tr>
              <a:tr h="662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love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>
                          <a:latin typeface="Malgun Gothic"/>
                          <a:ea typeface="Malgun Gothic"/>
                        </a:rPr>
                        <a:t>saranghey(사랑해)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051500"/>
                  </a:ext>
                </a:extLst>
              </a:tr>
              <a:tr h="677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you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>
                          <a:latin typeface="Malgun Gothic"/>
                          <a:ea typeface="Malgun Gothic"/>
                        </a:rPr>
                        <a:t>nul(널)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66332"/>
                  </a:ext>
                </a:extLst>
              </a:tr>
              <a:tr h="662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Malgun Gothic"/>
                          <a:ea typeface="Malgun Gothic"/>
                        </a:rPr>
                        <a:t>I love you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dirty="0">
                        <a:latin typeface="Malgun Gothic"/>
                        <a:ea typeface="Malgun Gothic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>
                          <a:latin typeface="Malgun Gothic"/>
                          <a:ea typeface="Malgun Gothic"/>
                        </a:rPr>
                        <a:t>Na saranghey nul</a:t>
                      </a:r>
                      <a:endParaRPr lang="ko-KR">
                        <a:latin typeface="Malgun Gothic"/>
                        <a:ea typeface="Malgun Gothic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>
                          <a:latin typeface="Malgun Gothic"/>
                          <a:ea typeface="Malgun Gothic"/>
                        </a:rPr>
                        <a:t>(난 사랑해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</a:rPr>
                        <a:t>널)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688671"/>
                  </a:ext>
                </a:extLst>
              </a:tr>
            </a:tbl>
          </a:graphicData>
        </a:graphic>
      </p:graphicFrame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4A449FF-D121-45AC-9D5F-0BC86B6CBC3C}"/>
              </a:ext>
            </a:extLst>
          </p:cNvPr>
          <p:cNvSpPr/>
          <p:nvPr/>
        </p:nvSpPr>
        <p:spPr>
          <a:xfrm>
            <a:off x="5389082" y="2838340"/>
            <a:ext cx="979714" cy="489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DDF589F-EBB9-4BBA-816E-A7FC234DD51B}"/>
              </a:ext>
            </a:extLst>
          </p:cNvPr>
          <p:cNvSpPr/>
          <p:nvPr/>
        </p:nvSpPr>
        <p:spPr>
          <a:xfrm>
            <a:off x="5389082" y="3513254"/>
            <a:ext cx="979714" cy="489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0E94D4C-0A24-4BBF-84A8-12DE84237AA1}"/>
              </a:ext>
            </a:extLst>
          </p:cNvPr>
          <p:cNvSpPr/>
          <p:nvPr/>
        </p:nvSpPr>
        <p:spPr>
          <a:xfrm>
            <a:off x="5389081" y="4155511"/>
            <a:ext cx="979714" cy="489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0CB4482-C3B2-4861-9D83-426925832730}"/>
              </a:ext>
            </a:extLst>
          </p:cNvPr>
          <p:cNvSpPr/>
          <p:nvPr/>
        </p:nvSpPr>
        <p:spPr>
          <a:xfrm>
            <a:off x="5389081" y="4830425"/>
            <a:ext cx="979714" cy="489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783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66F59-6A74-4BD3-989B-15876BF5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cap="none">
                <a:latin typeface="Malgun Gothic"/>
                <a:ea typeface="Malgun Gothic"/>
              </a:rPr>
              <a:t>Second issue of word to word translation is output always </a:t>
            </a:r>
            <a:r>
              <a:rPr lang="ko-KR" altLang="en-US" cap="none" dirty="0">
                <a:latin typeface="Malgun Gothic"/>
                <a:ea typeface="Malgun Gothic"/>
              </a:rPr>
              <a:t>have same word count with input, while it should not </a:t>
            </a:r>
            <a:endParaRPr lang="ko-KR" altLang="en-US" cap="non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D66FE4-8216-414C-A58C-CFEFFC6B7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sz="3200">
                <a:latin typeface="Malgun Gothic"/>
                <a:ea typeface="Malgun Gothic"/>
              </a:rPr>
              <a:t>How are you ? = jal jiney ?</a:t>
            </a:r>
            <a:endParaRPr lang="ko-KR" sz="3200"/>
          </a:p>
          <a:p>
            <a:pPr marL="0" indent="0" algn="ctr">
              <a:buNone/>
            </a:pPr>
            <a:r>
              <a:rPr lang="ko-KR" altLang="en-US" sz="3200">
                <a:latin typeface="Malgun Gothic"/>
                <a:ea typeface="Malgun Gothic"/>
              </a:rPr>
              <a:t> 3 words           잘  지내</a:t>
            </a:r>
          </a:p>
          <a:p>
            <a:pPr marL="0" indent="0" algn="ctr">
              <a:buNone/>
            </a:pPr>
            <a:r>
              <a:rPr lang="ko-KR" altLang="en-US" sz="3200">
                <a:latin typeface="Malgun Gothic"/>
                <a:ea typeface="Malgun Gothic"/>
              </a:rPr>
              <a:t>                        2 words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D52A85-A5A5-4F43-96B7-4853BFC4C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ECF12A-F50E-41C1-8DB1-F768FA3B0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39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E4AD1D-D715-497C-B82C-7544D9B3B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cap="none" dirty="0">
                <a:latin typeface="Malgun Gothic"/>
                <a:ea typeface="Malgun Gothic"/>
              </a:rPr>
              <a:t>Decoder then outputs a translation from the </a:t>
            </a:r>
            <a:br>
              <a:rPr lang="ko-KR" altLang="en-US" cap="none" dirty="0">
                <a:latin typeface="Malgun Gothic"/>
                <a:ea typeface="Malgun Gothic"/>
              </a:rPr>
            </a:br>
            <a:r>
              <a:rPr lang="ko-KR" altLang="en-US" cap="none">
                <a:latin typeface="Malgun Gothic"/>
                <a:ea typeface="Malgun Gothic"/>
              </a:rPr>
              <a:t>encoder vector (context vector)</a:t>
            </a:r>
            <a:endParaRPr lang="ko-KR" altLang="en-US" cap="none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3E4A1C49-FF02-4AA5-BC76-751902D0BBB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025" y="2341563"/>
          <a:ext cx="11029950" cy="825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1376026839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2019716952"/>
                    </a:ext>
                  </a:extLst>
                </a:gridCol>
              </a:tblGrid>
              <a:tr h="82579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Encoder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Decoder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949621"/>
                  </a:ext>
                </a:extLst>
              </a:tr>
            </a:tbl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9B0305-A3D2-4641-8EA9-363B9D84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1360AC-8A9A-4C56-9F44-E2D3CA27D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B1FE7-A6F9-41A9-9871-8D55D7D9CAA1}"/>
              </a:ext>
            </a:extLst>
          </p:cNvPr>
          <p:cNvSpPr txBox="1"/>
          <p:nvPr/>
        </p:nvSpPr>
        <p:spPr>
          <a:xfrm>
            <a:off x="1110344" y="2656115"/>
            <a:ext cx="10189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휴먼매직체"/>
              </a:rPr>
              <a:t>                                                                                                                   &lt;start&gt;</a:t>
            </a:r>
            <a:endParaRPr lang="ko-KR" altLang="en-US" dirty="0">
              <a:ea typeface="휴먼매직체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5C09AF2-186B-4637-9A52-AF7009F623D8}"/>
              </a:ext>
            </a:extLst>
          </p:cNvPr>
          <p:cNvSpPr/>
          <p:nvPr/>
        </p:nvSpPr>
        <p:spPr>
          <a:xfrm>
            <a:off x="1481818" y="3299732"/>
            <a:ext cx="794658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998EA55-B84D-4E3B-AAEB-AD162B9BBDBC}"/>
              </a:ext>
            </a:extLst>
          </p:cNvPr>
          <p:cNvSpPr/>
          <p:nvPr/>
        </p:nvSpPr>
        <p:spPr>
          <a:xfrm>
            <a:off x="2896960" y="3299732"/>
            <a:ext cx="794658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6BD249F-BA46-4450-9F6E-FDB8DE625377}"/>
              </a:ext>
            </a:extLst>
          </p:cNvPr>
          <p:cNvSpPr/>
          <p:nvPr/>
        </p:nvSpPr>
        <p:spPr>
          <a:xfrm>
            <a:off x="4312103" y="3299732"/>
            <a:ext cx="794658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E9B82CB-CFCE-44F8-8D5B-542BD9B4D8EB}"/>
              </a:ext>
            </a:extLst>
          </p:cNvPr>
          <p:cNvSpPr/>
          <p:nvPr/>
        </p:nvSpPr>
        <p:spPr>
          <a:xfrm>
            <a:off x="10560504" y="3299732"/>
            <a:ext cx="794658" cy="68580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DE1B607-A0CB-4AC4-AC52-B6D6B18C1750}"/>
              </a:ext>
            </a:extLst>
          </p:cNvPr>
          <p:cNvSpPr/>
          <p:nvPr/>
        </p:nvSpPr>
        <p:spPr>
          <a:xfrm>
            <a:off x="9145360" y="3299732"/>
            <a:ext cx="794658" cy="68580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DBC227D-33F6-4F4A-8482-8F628B5D2F67}"/>
              </a:ext>
            </a:extLst>
          </p:cNvPr>
          <p:cNvSpPr/>
          <p:nvPr/>
        </p:nvSpPr>
        <p:spPr>
          <a:xfrm>
            <a:off x="7730217" y="3299731"/>
            <a:ext cx="794658" cy="68580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29084BC-3A88-4CF2-8CE9-D87A8D246288}"/>
              </a:ext>
            </a:extLst>
          </p:cNvPr>
          <p:cNvCxnSpPr/>
          <p:nvPr/>
        </p:nvCxnSpPr>
        <p:spPr>
          <a:xfrm>
            <a:off x="2277837" y="3638550"/>
            <a:ext cx="62048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B388000-0BB6-4ED7-99B1-6A7FD2259290}"/>
              </a:ext>
            </a:extLst>
          </p:cNvPr>
          <p:cNvCxnSpPr>
            <a:cxnSpLocks/>
          </p:cNvCxnSpPr>
          <p:nvPr/>
        </p:nvCxnSpPr>
        <p:spPr>
          <a:xfrm>
            <a:off x="3692980" y="3638550"/>
            <a:ext cx="62048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B16FDE0-BE0E-4818-B6A6-AF07B5E5942E}"/>
              </a:ext>
            </a:extLst>
          </p:cNvPr>
          <p:cNvCxnSpPr>
            <a:cxnSpLocks/>
          </p:cNvCxnSpPr>
          <p:nvPr/>
        </p:nvCxnSpPr>
        <p:spPr>
          <a:xfrm>
            <a:off x="9941380" y="3638550"/>
            <a:ext cx="62048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685CC8F-EC28-446E-95E7-CA04F5F37123}"/>
              </a:ext>
            </a:extLst>
          </p:cNvPr>
          <p:cNvCxnSpPr>
            <a:cxnSpLocks/>
          </p:cNvCxnSpPr>
          <p:nvPr/>
        </p:nvCxnSpPr>
        <p:spPr>
          <a:xfrm>
            <a:off x="8526237" y="3638550"/>
            <a:ext cx="620485" cy="1088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F36B87B7-281B-4824-BEEB-EA6546458932}"/>
              </a:ext>
            </a:extLst>
          </p:cNvPr>
          <p:cNvSpPr/>
          <p:nvPr/>
        </p:nvSpPr>
        <p:spPr>
          <a:xfrm>
            <a:off x="5943600" y="3211286"/>
            <a:ext cx="914400" cy="9144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BCA3BCE-58E7-4875-A7DD-BDCF5A65A822}"/>
              </a:ext>
            </a:extLst>
          </p:cNvPr>
          <p:cNvCxnSpPr>
            <a:cxnSpLocks/>
          </p:cNvCxnSpPr>
          <p:nvPr/>
        </p:nvCxnSpPr>
        <p:spPr>
          <a:xfrm>
            <a:off x="6860723" y="3638549"/>
            <a:ext cx="870856" cy="1088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581CF79-6134-442E-98BC-FFDF984EB132}"/>
              </a:ext>
            </a:extLst>
          </p:cNvPr>
          <p:cNvCxnSpPr>
            <a:cxnSpLocks/>
          </p:cNvCxnSpPr>
          <p:nvPr/>
        </p:nvCxnSpPr>
        <p:spPr>
          <a:xfrm>
            <a:off x="5108123" y="3638550"/>
            <a:ext cx="794656" cy="1088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A469873-08D5-4967-98AC-8F22CF4004BB}"/>
              </a:ext>
            </a:extLst>
          </p:cNvPr>
          <p:cNvCxnSpPr>
            <a:cxnSpLocks/>
          </p:cNvCxnSpPr>
          <p:nvPr/>
        </p:nvCxnSpPr>
        <p:spPr>
          <a:xfrm flipH="1">
            <a:off x="8134351" y="2974521"/>
            <a:ext cx="10886" cy="32656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3DD168B-43DB-4211-B797-EA28C15C0480}"/>
              </a:ext>
            </a:extLst>
          </p:cNvPr>
          <p:cNvCxnSpPr>
            <a:cxnSpLocks/>
          </p:cNvCxnSpPr>
          <p:nvPr/>
        </p:nvCxnSpPr>
        <p:spPr>
          <a:xfrm flipH="1">
            <a:off x="8123465" y="3986892"/>
            <a:ext cx="10886" cy="32656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6EDC9A0-6067-4B3D-96D2-DF4CC6ADDE27}"/>
              </a:ext>
            </a:extLst>
          </p:cNvPr>
          <p:cNvCxnSpPr>
            <a:cxnSpLocks/>
          </p:cNvCxnSpPr>
          <p:nvPr/>
        </p:nvCxnSpPr>
        <p:spPr>
          <a:xfrm flipH="1">
            <a:off x="3290208" y="3986892"/>
            <a:ext cx="10886" cy="32656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B5AF9D1-3BF3-4EBD-8D1C-75961A63D4F7}"/>
              </a:ext>
            </a:extLst>
          </p:cNvPr>
          <p:cNvCxnSpPr>
            <a:cxnSpLocks/>
          </p:cNvCxnSpPr>
          <p:nvPr/>
        </p:nvCxnSpPr>
        <p:spPr>
          <a:xfrm flipH="1">
            <a:off x="1875064" y="4008663"/>
            <a:ext cx="10886" cy="32656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60DC866-78EC-4FC4-8F89-D58BE5084CB1}"/>
              </a:ext>
            </a:extLst>
          </p:cNvPr>
          <p:cNvCxnSpPr>
            <a:cxnSpLocks/>
          </p:cNvCxnSpPr>
          <p:nvPr/>
        </p:nvCxnSpPr>
        <p:spPr>
          <a:xfrm flipH="1">
            <a:off x="4640037" y="4008664"/>
            <a:ext cx="10886" cy="32656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34E8418-6751-4C46-A710-C9174D4F409B}"/>
              </a:ext>
            </a:extLst>
          </p:cNvPr>
          <p:cNvCxnSpPr>
            <a:cxnSpLocks/>
          </p:cNvCxnSpPr>
          <p:nvPr/>
        </p:nvCxnSpPr>
        <p:spPr>
          <a:xfrm flipH="1">
            <a:off x="9538608" y="3986892"/>
            <a:ext cx="10886" cy="32656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E3F6123-C116-4084-9FF8-52D4A8FA7036}"/>
              </a:ext>
            </a:extLst>
          </p:cNvPr>
          <p:cNvCxnSpPr>
            <a:cxnSpLocks/>
          </p:cNvCxnSpPr>
          <p:nvPr/>
        </p:nvCxnSpPr>
        <p:spPr>
          <a:xfrm flipH="1">
            <a:off x="10953750" y="4008663"/>
            <a:ext cx="10886" cy="32656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B6FF77-AC2B-47E9-A5A7-C79493DA12BD}"/>
              </a:ext>
            </a:extLst>
          </p:cNvPr>
          <p:cNvSpPr txBox="1"/>
          <p:nvPr/>
        </p:nvSpPr>
        <p:spPr>
          <a:xfrm>
            <a:off x="5442857" y="410391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/>
              <a:t> Context vector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428E-9EEE-4BA3-99B0-FD96598DDFC8}"/>
              </a:ext>
            </a:extLst>
          </p:cNvPr>
          <p:cNvSpPr txBox="1"/>
          <p:nvPr/>
        </p:nvSpPr>
        <p:spPr>
          <a:xfrm>
            <a:off x="1001486" y="4463142"/>
            <a:ext cx="15893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휴먼매직체"/>
              </a:rPr>
              <a:t>            I</a:t>
            </a:r>
            <a:endParaRPr lang="ko-K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92FFD5-F11F-46A0-A7B7-95716F1CD1FA}"/>
              </a:ext>
            </a:extLst>
          </p:cNvPr>
          <p:cNvSpPr txBox="1"/>
          <p:nvPr/>
        </p:nvSpPr>
        <p:spPr>
          <a:xfrm>
            <a:off x="2416629" y="4474027"/>
            <a:ext cx="15893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휴먼매직체"/>
              </a:rPr>
              <a:t>            love</a:t>
            </a:r>
            <a:endParaRPr lang="ko-K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15A7A4-A308-4BAE-BE4E-E031B143ECD8}"/>
              </a:ext>
            </a:extLst>
          </p:cNvPr>
          <p:cNvSpPr txBox="1"/>
          <p:nvPr/>
        </p:nvSpPr>
        <p:spPr>
          <a:xfrm>
            <a:off x="3788228" y="4463141"/>
            <a:ext cx="15893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휴먼매직체"/>
              </a:rPr>
              <a:t>            you</a:t>
            </a:r>
            <a:endParaRPr lang="ko-K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EF8B9A-0AEC-4976-B928-C25CDB3985F2}"/>
              </a:ext>
            </a:extLst>
          </p:cNvPr>
          <p:cNvSpPr txBox="1"/>
          <p:nvPr/>
        </p:nvSpPr>
        <p:spPr>
          <a:xfrm>
            <a:off x="7347856" y="4463141"/>
            <a:ext cx="15893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휴먼매직체"/>
              </a:rPr>
              <a:t>         Nan</a:t>
            </a:r>
            <a:endParaRPr lang="ko-K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155BA3-01C0-40D6-B7BE-EF22E0D0034D}"/>
              </a:ext>
            </a:extLst>
          </p:cNvPr>
          <p:cNvSpPr txBox="1"/>
          <p:nvPr/>
        </p:nvSpPr>
        <p:spPr>
          <a:xfrm>
            <a:off x="8937171" y="4463142"/>
            <a:ext cx="15893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휴먼매직체"/>
              </a:rPr>
              <a:t>       nul</a:t>
            </a:r>
            <a:endParaRPr lang="ko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29C480-1120-429D-85DB-63DC1CFE8F4B}"/>
              </a:ext>
            </a:extLst>
          </p:cNvPr>
          <p:cNvSpPr txBox="1"/>
          <p:nvPr/>
        </p:nvSpPr>
        <p:spPr>
          <a:xfrm>
            <a:off x="10167257" y="4463142"/>
            <a:ext cx="15893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휴먼매직체"/>
              </a:rPr>
              <a:t>    saranghey</a:t>
            </a:r>
            <a:endParaRPr lang="ko-KR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06E91C2-9734-44CA-8678-659A2B23DB35}"/>
              </a:ext>
            </a:extLst>
          </p:cNvPr>
          <p:cNvCxnSpPr/>
          <p:nvPr/>
        </p:nvCxnSpPr>
        <p:spPr>
          <a:xfrm flipV="1">
            <a:off x="8386082" y="3443969"/>
            <a:ext cx="718458" cy="118654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80FEBFB-B312-4C11-8A42-FFD720C5607A}"/>
              </a:ext>
            </a:extLst>
          </p:cNvPr>
          <p:cNvCxnSpPr>
            <a:cxnSpLocks/>
          </p:cNvCxnSpPr>
          <p:nvPr/>
        </p:nvCxnSpPr>
        <p:spPr>
          <a:xfrm flipV="1">
            <a:off x="9812110" y="3476626"/>
            <a:ext cx="718458" cy="118654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설명선: 아래쪽 화살표 16">
            <a:extLst>
              <a:ext uri="{FF2B5EF4-FFF2-40B4-BE49-F238E27FC236}">
                <a16:creationId xmlns:a16="http://schemas.microsoft.com/office/drawing/2014/main" id="{6AAD69DC-DB7E-4E2A-B5F1-AF274EC75C71}"/>
              </a:ext>
            </a:extLst>
          </p:cNvPr>
          <p:cNvSpPr/>
          <p:nvPr/>
        </p:nvSpPr>
        <p:spPr>
          <a:xfrm>
            <a:off x="5749018" y="2657475"/>
            <a:ext cx="1284515" cy="500743"/>
          </a:xfrm>
          <a:prstGeom prst="downArrowCallou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휴먼매직체"/>
              </a:rPr>
              <a:t>Fixed size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5407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E5055-9A1C-41B8-A24A-5FEB1161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ko-KR" altLang="en-US" cap="none" dirty="0">
                <a:latin typeface="Malgun Gothic"/>
                <a:ea typeface="Malgun Gothic"/>
              </a:rPr>
            </a:br>
            <a:br>
              <a:rPr lang="ko-KR" altLang="en-US" cap="none" dirty="0">
                <a:latin typeface="Malgun Gothic"/>
                <a:ea typeface="Malgun Gothic"/>
              </a:rPr>
            </a:br>
            <a:r>
              <a:rPr lang="ko-KR" cap="none">
                <a:latin typeface="Malgun Gothic"/>
                <a:ea typeface="Malgun Gothic"/>
              </a:rPr>
              <a:t>Context vector may not have all necessary info</a:t>
            </a:r>
            <a:r>
              <a:rPr lang="ko-KR" cap="none" dirty="0">
                <a:latin typeface="Malgun Gothic"/>
                <a:ea typeface="Malgun Gothic"/>
              </a:rPr>
              <a:t> </a:t>
            </a:r>
            <a:br>
              <a:rPr lang="ko-KR" cap="none" dirty="0"/>
            </a:br>
            <a:r>
              <a:rPr lang="ko-KR" b="1" cap="none">
                <a:latin typeface="Malgun Gothic"/>
                <a:ea typeface="Malgun Gothic"/>
              </a:rPr>
              <a:t>if input with long sentence</a:t>
            </a:r>
          </a:p>
          <a:p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889DF90-89CF-4F77-BC64-6E7BC3638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520501"/>
              </p:ext>
            </p:extLst>
          </p:nvPr>
        </p:nvGraphicFramePr>
        <p:xfrm>
          <a:off x="581025" y="2341563"/>
          <a:ext cx="428007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439">
                  <a:extLst>
                    <a:ext uri="{9D8B030D-6E8A-4147-A177-3AD203B41FA5}">
                      <a16:colId xmlns:a16="http://schemas.microsoft.com/office/drawing/2014/main" val="992828861"/>
                    </a:ext>
                  </a:extLst>
                </a:gridCol>
                <a:gridCol w="611439">
                  <a:extLst>
                    <a:ext uri="{9D8B030D-6E8A-4147-A177-3AD203B41FA5}">
                      <a16:colId xmlns:a16="http://schemas.microsoft.com/office/drawing/2014/main" val="4183896570"/>
                    </a:ext>
                  </a:extLst>
                </a:gridCol>
                <a:gridCol w="611439">
                  <a:extLst>
                    <a:ext uri="{9D8B030D-6E8A-4147-A177-3AD203B41FA5}">
                      <a16:colId xmlns:a16="http://schemas.microsoft.com/office/drawing/2014/main" val="970485024"/>
                    </a:ext>
                  </a:extLst>
                </a:gridCol>
                <a:gridCol w="611439">
                  <a:extLst>
                    <a:ext uri="{9D8B030D-6E8A-4147-A177-3AD203B41FA5}">
                      <a16:colId xmlns:a16="http://schemas.microsoft.com/office/drawing/2014/main" val="2989911350"/>
                    </a:ext>
                  </a:extLst>
                </a:gridCol>
                <a:gridCol w="611439">
                  <a:extLst>
                    <a:ext uri="{9D8B030D-6E8A-4147-A177-3AD203B41FA5}">
                      <a16:colId xmlns:a16="http://schemas.microsoft.com/office/drawing/2014/main" val="3585774434"/>
                    </a:ext>
                  </a:extLst>
                </a:gridCol>
                <a:gridCol w="611439">
                  <a:extLst>
                    <a:ext uri="{9D8B030D-6E8A-4147-A177-3AD203B41FA5}">
                      <a16:colId xmlns:a16="http://schemas.microsoft.com/office/drawing/2014/main" val="4291124319"/>
                    </a:ext>
                  </a:extLst>
                </a:gridCol>
                <a:gridCol w="611439">
                  <a:extLst>
                    <a:ext uri="{9D8B030D-6E8A-4147-A177-3AD203B41FA5}">
                      <a16:colId xmlns:a16="http://schemas.microsoft.com/office/drawing/2014/main" val="962825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740038"/>
                  </a:ext>
                </a:extLst>
              </a:tr>
            </a:tbl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EE7EAB-73E8-4D58-9081-17DC1D86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 Computing &amp; Machine Learning Lab (BCML)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5B6449-1503-4D4D-8091-2C445EF2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2E12BF1-FBD0-40EB-88FE-AA73EA648727}"/>
              </a:ext>
            </a:extLst>
          </p:cNvPr>
          <p:cNvSpPr/>
          <p:nvPr/>
        </p:nvSpPr>
        <p:spPr>
          <a:xfrm>
            <a:off x="5529943" y="2068286"/>
            <a:ext cx="914400" cy="9144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950402B-54D9-4EC6-AF82-FC973140DF2D}"/>
              </a:ext>
            </a:extLst>
          </p:cNvPr>
          <p:cNvCxnSpPr/>
          <p:nvPr/>
        </p:nvCxnSpPr>
        <p:spPr>
          <a:xfrm>
            <a:off x="4857751" y="2528207"/>
            <a:ext cx="62048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0EBEBD4-EABF-42BE-A9B8-1452E0CE498E}"/>
              </a:ext>
            </a:extLst>
          </p:cNvPr>
          <p:cNvCxnSpPr/>
          <p:nvPr/>
        </p:nvCxnSpPr>
        <p:spPr>
          <a:xfrm>
            <a:off x="6447066" y="2528207"/>
            <a:ext cx="62048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E33E7EAA-C443-489D-B130-BB5F2D76B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072104"/>
              </p:ext>
            </p:extLst>
          </p:nvPr>
        </p:nvGraphicFramePr>
        <p:xfrm>
          <a:off x="7117080" y="2366119"/>
          <a:ext cx="429047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079">
                  <a:extLst>
                    <a:ext uri="{9D8B030D-6E8A-4147-A177-3AD203B41FA5}">
                      <a16:colId xmlns:a16="http://schemas.microsoft.com/office/drawing/2014/main" val="3982514594"/>
                    </a:ext>
                  </a:extLst>
                </a:gridCol>
                <a:gridCol w="715079">
                  <a:extLst>
                    <a:ext uri="{9D8B030D-6E8A-4147-A177-3AD203B41FA5}">
                      <a16:colId xmlns:a16="http://schemas.microsoft.com/office/drawing/2014/main" val="1040620155"/>
                    </a:ext>
                  </a:extLst>
                </a:gridCol>
                <a:gridCol w="715079">
                  <a:extLst>
                    <a:ext uri="{9D8B030D-6E8A-4147-A177-3AD203B41FA5}">
                      <a16:colId xmlns:a16="http://schemas.microsoft.com/office/drawing/2014/main" val="3543222386"/>
                    </a:ext>
                  </a:extLst>
                </a:gridCol>
                <a:gridCol w="715079">
                  <a:extLst>
                    <a:ext uri="{9D8B030D-6E8A-4147-A177-3AD203B41FA5}">
                      <a16:colId xmlns:a16="http://schemas.microsoft.com/office/drawing/2014/main" val="252788160"/>
                    </a:ext>
                  </a:extLst>
                </a:gridCol>
                <a:gridCol w="715079">
                  <a:extLst>
                    <a:ext uri="{9D8B030D-6E8A-4147-A177-3AD203B41FA5}">
                      <a16:colId xmlns:a16="http://schemas.microsoft.com/office/drawing/2014/main" val="1652683592"/>
                    </a:ext>
                  </a:extLst>
                </a:gridCol>
                <a:gridCol w="715079">
                  <a:extLst>
                    <a:ext uri="{9D8B030D-6E8A-4147-A177-3AD203B41FA5}">
                      <a16:colId xmlns:a16="http://schemas.microsoft.com/office/drawing/2014/main" val="16700293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...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19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20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04218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D50F0C3-BBB9-4ED7-A3CB-04D08FE734DA}"/>
              </a:ext>
            </a:extLst>
          </p:cNvPr>
          <p:cNvSpPr txBox="1"/>
          <p:nvPr/>
        </p:nvSpPr>
        <p:spPr>
          <a:xfrm>
            <a:off x="5170714" y="30588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/>
              <a:t>Context vector​</a:t>
            </a:r>
            <a:endParaRPr lang="ko-KR" altLang="en-US"/>
          </a:p>
        </p:txBody>
      </p:sp>
      <p:sp>
        <p:nvSpPr>
          <p:cNvPr id="18" name="설명선: 아래쪽 화살표 17">
            <a:extLst>
              <a:ext uri="{FF2B5EF4-FFF2-40B4-BE49-F238E27FC236}">
                <a16:creationId xmlns:a16="http://schemas.microsoft.com/office/drawing/2014/main" id="{CE44DCB9-0708-4DBB-9F4C-43400C67A07D}"/>
              </a:ext>
            </a:extLst>
          </p:cNvPr>
          <p:cNvSpPr/>
          <p:nvPr/>
        </p:nvSpPr>
        <p:spPr>
          <a:xfrm>
            <a:off x="5346247" y="1568904"/>
            <a:ext cx="1284515" cy="500743"/>
          </a:xfrm>
          <a:prstGeom prst="downArrowCallou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휴먼매직체"/>
              </a:rPr>
              <a:t>Fixed size</a:t>
            </a:r>
            <a:endParaRPr lang="ko-KR" altLang="en-US" b="1"/>
          </a:p>
        </p:txBody>
      </p:sp>
      <p:sp>
        <p:nvSpPr>
          <p:cNvPr id="19" name="순서도: 다중 문서 18">
            <a:extLst>
              <a:ext uri="{FF2B5EF4-FFF2-40B4-BE49-F238E27FC236}">
                <a16:creationId xmlns:a16="http://schemas.microsoft.com/office/drawing/2014/main" id="{4AE668DC-CC18-40A7-8FB3-4D9D059209D8}"/>
              </a:ext>
            </a:extLst>
          </p:cNvPr>
          <p:cNvSpPr/>
          <p:nvPr/>
        </p:nvSpPr>
        <p:spPr>
          <a:xfrm>
            <a:off x="2060448" y="3158381"/>
            <a:ext cx="1055914" cy="762000"/>
          </a:xfrm>
          <a:prstGeom prst="flowChartMultidocumen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다중 문서 19">
            <a:extLst>
              <a:ext uri="{FF2B5EF4-FFF2-40B4-BE49-F238E27FC236}">
                <a16:creationId xmlns:a16="http://schemas.microsoft.com/office/drawing/2014/main" id="{8E6B2DCA-BCD2-4039-923D-70F530A701CD}"/>
              </a:ext>
            </a:extLst>
          </p:cNvPr>
          <p:cNvSpPr/>
          <p:nvPr/>
        </p:nvSpPr>
        <p:spPr>
          <a:xfrm>
            <a:off x="1831848" y="3365209"/>
            <a:ext cx="1055914" cy="762000"/>
          </a:xfrm>
          <a:prstGeom prst="flowChartMultidocumen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다중 문서 20">
            <a:extLst>
              <a:ext uri="{FF2B5EF4-FFF2-40B4-BE49-F238E27FC236}">
                <a16:creationId xmlns:a16="http://schemas.microsoft.com/office/drawing/2014/main" id="{B93B9435-1515-451B-8FC4-53350C9886FE}"/>
              </a:ext>
            </a:extLst>
          </p:cNvPr>
          <p:cNvSpPr/>
          <p:nvPr/>
        </p:nvSpPr>
        <p:spPr>
          <a:xfrm>
            <a:off x="8657190" y="3158380"/>
            <a:ext cx="1055914" cy="762000"/>
          </a:xfrm>
          <a:prstGeom prst="flowChartMultidocument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12389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3_TF33552983" id="{F7E6EDE5-4D39-4CA7-9A7F-B210D5351F6C}" vid="{24018303-16E8-468E-9E09-DF107F74376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Microsoft Office PowerPoint</Application>
  <PresentationFormat>와이드스크린</PresentationFormat>
  <Paragraphs>23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DividendVTI</vt:lpstr>
      <vt:lpstr>PowerPoint 프레젠테이션</vt:lpstr>
      <vt:lpstr>index</vt:lpstr>
      <vt:lpstr>seq2seq</vt:lpstr>
      <vt:lpstr>Attention  </vt:lpstr>
      <vt:lpstr>English to Korean</vt:lpstr>
      <vt:lpstr>Word to Word translation?</vt:lpstr>
      <vt:lpstr>Second issue of word to word translation is output always have same word count with input, while it should not </vt:lpstr>
      <vt:lpstr>Decoder then outputs a translation from the  encoder vector (context vector)</vt:lpstr>
      <vt:lpstr>  Context vector may not have all necessary info  if input with long sentence </vt:lpstr>
      <vt:lpstr>  Rather than using fixed context vector, we can use encoder's each state with current state to generate dynamic context vector </vt:lpstr>
      <vt:lpstr>  1. Encode info into sequence of vectors not in a single context vector 2. Choses a subset these vectors adaptively while decoding the translation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1128</cp:revision>
  <dcterms:created xsi:type="dcterms:W3CDTF">2020-04-01T03:49:42Z</dcterms:created>
  <dcterms:modified xsi:type="dcterms:W3CDTF">2021-08-12T04:26:33Z</dcterms:modified>
</cp:coreProperties>
</file>